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99" r:id="rId3"/>
    <p:sldId id="257" r:id="rId4"/>
    <p:sldId id="258" r:id="rId5"/>
    <p:sldId id="259" r:id="rId6"/>
    <p:sldId id="288" r:id="rId7"/>
    <p:sldId id="268" r:id="rId8"/>
    <p:sldId id="269" r:id="rId9"/>
    <p:sldId id="270" r:id="rId10"/>
    <p:sldId id="271" r:id="rId11"/>
    <p:sldId id="272" r:id="rId12"/>
    <p:sldId id="273" r:id="rId13"/>
    <p:sldId id="301" r:id="rId14"/>
    <p:sldId id="274" r:id="rId15"/>
    <p:sldId id="275" r:id="rId16"/>
    <p:sldId id="276" r:id="rId17"/>
    <p:sldId id="306" r:id="rId18"/>
    <p:sldId id="277" r:id="rId19"/>
    <p:sldId id="278" r:id="rId20"/>
    <p:sldId id="307" r:id="rId21"/>
    <p:sldId id="308" r:id="rId22"/>
    <p:sldId id="302" r:id="rId23"/>
    <p:sldId id="289" r:id="rId24"/>
    <p:sldId id="290" r:id="rId25"/>
    <p:sldId id="260" r:id="rId26"/>
    <p:sldId id="300" r:id="rId27"/>
    <p:sldId id="261" r:id="rId28"/>
    <p:sldId id="262" r:id="rId29"/>
    <p:sldId id="263" r:id="rId30"/>
    <p:sldId id="303" r:id="rId31"/>
    <p:sldId id="264" r:id="rId32"/>
    <p:sldId id="305" r:id="rId33"/>
    <p:sldId id="265" r:id="rId34"/>
    <p:sldId id="266" r:id="rId35"/>
    <p:sldId id="284" r:id="rId36"/>
    <p:sldId id="304" r:id="rId37"/>
    <p:sldId id="287" r:id="rId38"/>
    <p:sldId id="294" r:id="rId39"/>
    <p:sldId id="267" r:id="rId40"/>
    <p:sldId id="292" r:id="rId41"/>
    <p:sldId id="293" r:id="rId42"/>
    <p:sldId id="279" r:id="rId43"/>
    <p:sldId id="286" r:id="rId44"/>
    <p:sldId id="280" r:id="rId45"/>
    <p:sldId id="309" r:id="rId46"/>
    <p:sldId id="321" r:id="rId47"/>
    <p:sldId id="310" r:id="rId48"/>
    <p:sldId id="311" r:id="rId49"/>
    <p:sldId id="282" r:id="rId50"/>
    <p:sldId id="295" r:id="rId51"/>
    <p:sldId id="283" r:id="rId52"/>
    <p:sldId id="320" r:id="rId53"/>
    <p:sldId id="318" r:id="rId54"/>
    <p:sldId id="312" r:id="rId55"/>
    <p:sldId id="313" r:id="rId56"/>
    <p:sldId id="314" r:id="rId57"/>
    <p:sldId id="316" r:id="rId58"/>
    <p:sldId id="315" r:id="rId59"/>
    <p:sldId id="319" r:id="rId60"/>
    <p:sldId id="296" r:id="rId61"/>
    <p:sldId id="297" r:id="rId6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5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A51E5-BBFC-4CC5-B32D-248C08624268}" type="datetimeFigureOut">
              <a:rPr lang="es-MX" smtClean="0"/>
              <a:t>03/05/2012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CD075-4B57-43DD-A884-A8DD640B33B5}" type="slidenum">
              <a:rPr lang="es-MX" smtClean="0"/>
              <a:t>‹Nº›</a:t>
            </a:fld>
            <a:endParaRPr lang="es-MX"/>
          </a:p>
        </p:txBody>
      </p:sp>
    </p:spTree>
    <p:extLst>
      <p:ext uri="{BB962C8B-B14F-4D97-AF65-F5344CB8AC3E}">
        <p14:creationId xmlns:p14="http://schemas.microsoft.com/office/powerpoint/2010/main" val="198731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a:t>
            </a:fld>
            <a:endParaRPr lang="es-MX"/>
          </a:p>
        </p:txBody>
      </p:sp>
    </p:spTree>
    <p:extLst>
      <p:ext uri="{BB962C8B-B14F-4D97-AF65-F5344CB8AC3E}">
        <p14:creationId xmlns:p14="http://schemas.microsoft.com/office/powerpoint/2010/main" val="492354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10</a:t>
            </a:fld>
            <a:endParaRPr lang="es-MX"/>
          </a:p>
        </p:txBody>
      </p:sp>
    </p:spTree>
    <p:extLst>
      <p:ext uri="{BB962C8B-B14F-4D97-AF65-F5344CB8AC3E}">
        <p14:creationId xmlns:p14="http://schemas.microsoft.com/office/powerpoint/2010/main" val="1687764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11</a:t>
            </a:fld>
            <a:endParaRPr lang="es-MX"/>
          </a:p>
        </p:txBody>
      </p:sp>
    </p:spTree>
    <p:extLst>
      <p:ext uri="{BB962C8B-B14F-4D97-AF65-F5344CB8AC3E}">
        <p14:creationId xmlns:p14="http://schemas.microsoft.com/office/powerpoint/2010/main" val="273552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12</a:t>
            </a:fld>
            <a:endParaRPr lang="es-MX"/>
          </a:p>
        </p:txBody>
      </p:sp>
    </p:spTree>
    <p:extLst>
      <p:ext uri="{BB962C8B-B14F-4D97-AF65-F5344CB8AC3E}">
        <p14:creationId xmlns:p14="http://schemas.microsoft.com/office/powerpoint/2010/main" val="176838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13</a:t>
            </a:fld>
            <a:endParaRPr lang="es-MX"/>
          </a:p>
        </p:txBody>
      </p:sp>
    </p:spTree>
    <p:extLst>
      <p:ext uri="{BB962C8B-B14F-4D97-AF65-F5344CB8AC3E}">
        <p14:creationId xmlns:p14="http://schemas.microsoft.com/office/powerpoint/2010/main" val="3967895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14</a:t>
            </a:fld>
            <a:endParaRPr lang="es-MX"/>
          </a:p>
        </p:txBody>
      </p:sp>
    </p:spTree>
    <p:extLst>
      <p:ext uri="{BB962C8B-B14F-4D97-AF65-F5344CB8AC3E}">
        <p14:creationId xmlns:p14="http://schemas.microsoft.com/office/powerpoint/2010/main" val="3753481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15</a:t>
            </a:fld>
            <a:endParaRPr lang="es-MX"/>
          </a:p>
        </p:txBody>
      </p:sp>
    </p:spTree>
    <p:extLst>
      <p:ext uri="{BB962C8B-B14F-4D97-AF65-F5344CB8AC3E}">
        <p14:creationId xmlns:p14="http://schemas.microsoft.com/office/powerpoint/2010/main" val="208782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16</a:t>
            </a:fld>
            <a:endParaRPr lang="es-MX"/>
          </a:p>
        </p:txBody>
      </p:sp>
    </p:spTree>
    <p:extLst>
      <p:ext uri="{BB962C8B-B14F-4D97-AF65-F5344CB8AC3E}">
        <p14:creationId xmlns:p14="http://schemas.microsoft.com/office/powerpoint/2010/main" val="682007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17</a:t>
            </a:fld>
            <a:endParaRPr lang="es-MX"/>
          </a:p>
        </p:txBody>
      </p:sp>
    </p:spTree>
    <p:extLst>
      <p:ext uri="{BB962C8B-B14F-4D97-AF65-F5344CB8AC3E}">
        <p14:creationId xmlns:p14="http://schemas.microsoft.com/office/powerpoint/2010/main" val="4129046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18</a:t>
            </a:fld>
            <a:endParaRPr lang="es-MX"/>
          </a:p>
        </p:txBody>
      </p:sp>
    </p:spTree>
    <p:extLst>
      <p:ext uri="{BB962C8B-B14F-4D97-AF65-F5344CB8AC3E}">
        <p14:creationId xmlns:p14="http://schemas.microsoft.com/office/powerpoint/2010/main" val="3449778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19</a:t>
            </a:fld>
            <a:endParaRPr lang="es-MX"/>
          </a:p>
        </p:txBody>
      </p:sp>
    </p:spTree>
    <p:extLst>
      <p:ext uri="{BB962C8B-B14F-4D97-AF65-F5344CB8AC3E}">
        <p14:creationId xmlns:p14="http://schemas.microsoft.com/office/powerpoint/2010/main" val="317568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solidFill>
                  <a:prstClr val="black"/>
                </a:solidFill>
              </a:rPr>
              <a:pPr/>
              <a:t>2</a:t>
            </a:fld>
            <a:endParaRPr lang="es-MX">
              <a:solidFill>
                <a:prstClr val="black"/>
              </a:solidFill>
            </a:endParaRPr>
          </a:p>
        </p:txBody>
      </p:sp>
    </p:spTree>
    <p:extLst>
      <p:ext uri="{BB962C8B-B14F-4D97-AF65-F5344CB8AC3E}">
        <p14:creationId xmlns:p14="http://schemas.microsoft.com/office/powerpoint/2010/main" val="1790075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20</a:t>
            </a:fld>
            <a:endParaRPr lang="es-MX"/>
          </a:p>
        </p:txBody>
      </p:sp>
    </p:spTree>
    <p:extLst>
      <p:ext uri="{BB962C8B-B14F-4D97-AF65-F5344CB8AC3E}">
        <p14:creationId xmlns:p14="http://schemas.microsoft.com/office/powerpoint/2010/main" val="2063039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21</a:t>
            </a:fld>
            <a:endParaRPr lang="es-MX"/>
          </a:p>
        </p:txBody>
      </p:sp>
    </p:spTree>
    <p:extLst>
      <p:ext uri="{BB962C8B-B14F-4D97-AF65-F5344CB8AC3E}">
        <p14:creationId xmlns:p14="http://schemas.microsoft.com/office/powerpoint/2010/main" val="1787372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22</a:t>
            </a:fld>
            <a:endParaRPr lang="es-MX"/>
          </a:p>
        </p:txBody>
      </p:sp>
    </p:spTree>
    <p:extLst>
      <p:ext uri="{BB962C8B-B14F-4D97-AF65-F5344CB8AC3E}">
        <p14:creationId xmlns:p14="http://schemas.microsoft.com/office/powerpoint/2010/main" val="154986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23</a:t>
            </a:fld>
            <a:endParaRPr lang="es-MX"/>
          </a:p>
        </p:txBody>
      </p:sp>
    </p:spTree>
    <p:extLst>
      <p:ext uri="{BB962C8B-B14F-4D97-AF65-F5344CB8AC3E}">
        <p14:creationId xmlns:p14="http://schemas.microsoft.com/office/powerpoint/2010/main" val="3077161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24</a:t>
            </a:fld>
            <a:endParaRPr lang="es-MX"/>
          </a:p>
        </p:txBody>
      </p:sp>
    </p:spTree>
    <p:extLst>
      <p:ext uri="{BB962C8B-B14F-4D97-AF65-F5344CB8AC3E}">
        <p14:creationId xmlns:p14="http://schemas.microsoft.com/office/powerpoint/2010/main" val="177215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25</a:t>
            </a:fld>
            <a:endParaRPr lang="es-MX"/>
          </a:p>
        </p:txBody>
      </p:sp>
    </p:spTree>
    <p:extLst>
      <p:ext uri="{BB962C8B-B14F-4D97-AF65-F5344CB8AC3E}">
        <p14:creationId xmlns:p14="http://schemas.microsoft.com/office/powerpoint/2010/main" val="2653434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26</a:t>
            </a:fld>
            <a:endParaRPr lang="es-MX"/>
          </a:p>
        </p:txBody>
      </p:sp>
    </p:spTree>
    <p:extLst>
      <p:ext uri="{BB962C8B-B14F-4D97-AF65-F5344CB8AC3E}">
        <p14:creationId xmlns:p14="http://schemas.microsoft.com/office/powerpoint/2010/main" val="3875173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27</a:t>
            </a:fld>
            <a:endParaRPr lang="es-MX"/>
          </a:p>
        </p:txBody>
      </p:sp>
    </p:spTree>
    <p:extLst>
      <p:ext uri="{BB962C8B-B14F-4D97-AF65-F5344CB8AC3E}">
        <p14:creationId xmlns:p14="http://schemas.microsoft.com/office/powerpoint/2010/main" val="3268463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28</a:t>
            </a:fld>
            <a:endParaRPr lang="es-MX"/>
          </a:p>
        </p:txBody>
      </p:sp>
    </p:spTree>
    <p:extLst>
      <p:ext uri="{BB962C8B-B14F-4D97-AF65-F5344CB8AC3E}">
        <p14:creationId xmlns:p14="http://schemas.microsoft.com/office/powerpoint/2010/main" val="224064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29</a:t>
            </a:fld>
            <a:endParaRPr lang="es-MX"/>
          </a:p>
        </p:txBody>
      </p:sp>
    </p:spTree>
    <p:extLst>
      <p:ext uri="{BB962C8B-B14F-4D97-AF65-F5344CB8AC3E}">
        <p14:creationId xmlns:p14="http://schemas.microsoft.com/office/powerpoint/2010/main" val="334195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a:t>
            </a:fld>
            <a:endParaRPr lang="es-MX"/>
          </a:p>
        </p:txBody>
      </p:sp>
    </p:spTree>
    <p:extLst>
      <p:ext uri="{BB962C8B-B14F-4D97-AF65-F5344CB8AC3E}">
        <p14:creationId xmlns:p14="http://schemas.microsoft.com/office/powerpoint/2010/main" val="4228759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30</a:t>
            </a:fld>
            <a:endParaRPr lang="es-MX"/>
          </a:p>
        </p:txBody>
      </p:sp>
    </p:spTree>
    <p:extLst>
      <p:ext uri="{BB962C8B-B14F-4D97-AF65-F5344CB8AC3E}">
        <p14:creationId xmlns:p14="http://schemas.microsoft.com/office/powerpoint/2010/main" val="3713958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31</a:t>
            </a:fld>
            <a:endParaRPr lang="es-MX"/>
          </a:p>
        </p:txBody>
      </p:sp>
    </p:spTree>
    <p:extLst>
      <p:ext uri="{BB962C8B-B14F-4D97-AF65-F5344CB8AC3E}">
        <p14:creationId xmlns:p14="http://schemas.microsoft.com/office/powerpoint/2010/main" val="3997863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32</a:t>
            </a:fld>
            <a:endParaRPr lang="es-MX"/>
          </a:p>
        </p:txBody>
      </p:sp>
    </p:spTree>
    <p:extLst>
      <p:ext uri="{BB962C8B-B14F-4D97-AF65-F5344CB8AC3E}">
        <p14:creationId xmlns:p14="http://schemas.microsoft.com/office/powerpoint/2010/main" val="2501997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33</a:t>
            </a:fld>
            <a:endParaRPr lang="es-MX"/>
          </a:p>
        </p:txBody>
      </p:sp>
    </p:spTree>
    <p:extLst>
      <p:ext uri="{BB962C8B-B14F-4D97-AF65-F5344CB8AC3E}">
        <p14:creationId xmlns:p14="http://schemas.microsoft.com/office/powerpoint/2010/main" val="2680815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34</a:t>
            </a:fld>
            <a:endParaRPr lang="es-MX"/>
          </a:p>
        </p:txBody>
      </p:sp>
    </p:spTree>
    <p:extLst>
      <p:ext uri="{BB962C8B-B14F-4D97-AF65-F5344CB8AC3E}">
        <p14:creationId xmlns:p14="http://schemas.microsoft.com/office/powerpoint/2010/main" val="4144185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35</a:t>
            </a:fld>
            <a:endParaRPr lang="es-MX"/>
          </a:p>
        </p:txBody>
      </p:sp>
    </p:spTree>
    <p:extLst>
      <p:ext uri="{BB962C8B-B14F-4D97-AF65-F5344CB8AC3E}">
        <p14:creationId xmlns:p14="http://schemas.microsoft.com/office/powerpoint/2010/main" val="3075336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36</a:t>
            </a:fld>
            <a:endParaRPr lang="es-MX"/>
          </a:p>
        </p:txBody>
      </p:sp>
    </p:spTree>
    <p:extLst>
      <p:ext uri="{BB962C8B-B14F-4D97-AF65-F5344CB8AC3E}">
        <p14:creationId xmlns:p14="http://schemas.microsoft.com/office/powerpoint/2010/main" val="1088563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37</a:t>
            </a:fld>
            <a:endParaRPr lang="es-MX"/>
          </a:p>
        </p:txBody>
      </p:sp>
    </p:spTree>
    <p:extLst>
      <p:ext uri="{BB962C8B-B14F-4D97-AF65-F5344CB8AC3E}">
        <p14:creationId xmlns:p14="http://schemas.microsoft.com/office/powerpoint/2010/main" val="905075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38</a:t>
            </a:fld>
            <a:endParaRPr lang="es-MX"/>
          </a:p>
        </p:txBody>
      </p:sp>
    </p:spTree>
    <p:extLst>
      <p:ext uri="{BB962C8B-B14F-4D97-AF65-F5344CB8AC3E}">
        <p14:creationId xmlns:p14="http://schemas.microsoft.com/office/powerpoint/2010/main" val="3003168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39</a:t>
            </a:fld>
            <a:endParaRPr lang="es-MX"/>
          </a:p>
        </p:txBody>
      </p:sp>
    </p:spTree>
    <p:extLst>
      <p:ext uri="{BB962C8B-B14F-4D97-AF65-F5344CB8AC3E}">
        <p14:creationId xmlns:p14="http://schemas.microsoft.com/office/powerpoint/2010/main" val="317490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a:t>
            </a:fld>
            <a:endParaRPr lang="es-MX"/>
          </a:p>
        </p:txBody>
      </p:sp>
    </p:spTree>
    <p:extLst>
      <p:ext uri="{BB962C8B-B14F-4D97-AF65-F5344CB8AC3E}">
        <p14:creationId xmlns:p14="http://schemas.microsoft.com/office/powerpoint/2010/main" val="156554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40</a:t>
            </a:fld>
            <a:endParaRPr lang="es-MX"/>
          </a:p>
        </p:txBody>
      </p:sp>
    </p:spTree>
    <p:extLst>
      <p:ext uri="{BB962C8B-B14F-4D97-AF65-F5344CB8AC3E}">
        <p14:creationId xmlns:p14="http://schemas.microsoft.com/office/powerpoint/2010/main" val="1805916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41</a:t>
            </a:fld>
            <a:endParaRPr lang="es-MX"/>
          </a:p>
        </p:txBody>
      </p:sp>
    </p:spTree>
    <p:extLst>
      <p:ext uri="{BB962C8B-B14F-4D97-AF65-F5344CB8AC3E}">
        <p14:creationId xmlns:p14="http://schemas.microsoft.com/office/powerpoint/2010/main" val="961664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42</a:t>
            </a:fld>
            <a:endParaRPr lang="es-MX"/>
          </a:p>
        </p:txBody>
      </p:sp>
    </p:spTree>
    <p:extLst>
      <p:ext uri="{BB962C8B-B14F-4D97-AF65-F5344CB8AC3E}">
        <p14:creationId xmlns:p14="http://schemas.microsoft.com/office/powerpoint/2010/main" val="3178592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43</a:t>
            </a:fld>
            <a:endParaRPr lang="es-MX"/>
          </a:p>
        </p:txBody>
      </p:sp>
    </p:spTree>
    <p:extLst>
      <p:ext uri="{BB962C8B-B14F-4D97-AF65-F5344CB8AC3E}">
        <p14:creationId xmlns:p14="http://schemas.microsoft.com/office/powerpoint/2010/main" val="569581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44</a:t>
            </a:fld>
            <a:endParaRPr lang="es-MX"/>
          </a:p>
        </p:txBody>
      </p:sp>
    </p:spTree>
    <p:extLst>
      <p:ext uri="{BB962C8B-B14F-4D97-AF65-F5344CB8AC3E}">
        <p14:creationId xmlns:p14="http://schemas.microsoft.com/office/powerpoint/2010/main" val="4031239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45</a:t>
            </a:fld>
            <a:endParaRPr lang="es-MX"/>
          </a:p>
        </p:txBody>
      </p:sp>
    </p:spTree>
    <p:extLst>
      <p:ext uri="{BB962C8B-B14F-4D97-AF65-F5344CB8AC3E}">
        <p14:creationId xmlns:p14="http://schemas.microsoft.com/office/powerpoint/2010/main" val="1756146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46</a:t>
            </a:fld>
            <a:endParaRPr lang="es-MX"/>
          </a:p>
        </p:txBody>
      </p:sp>
    </p:spTree>
    <p:extLst>
      <p:ext uri="{BB962C8B-B14F-4D97-AF65-F5344CB8AC3E}">
        <p14:creationId xmlns:p14="http://schemas.microsoft.com/office/powerpoint/2010/main" val="2219797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47</a:t>
            </a:fld>
            <a:endParaRPr lang="es-MX"/>
          </a:p>
        </p:txBody>
      </p:sp>
    </p:spTree>
    <p:extLst>
      <p:ext uri="{BB962C8B-B14F-4D97-AF65-F5344CB8AC3E}">
        <p14:creationId xmlns:p14="http://schemas.microsoft.com/office/powerpoint/2010/main" val="415747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48</a:t>
            </a:fld>
            <a:endParaRPr lang="es-MX"/>
          </a:p>
        </p:txBody>
      </p:sp>
    </p:spTree>
    <p:extLst>
      <p:ext uri="{BB962C8B-B14F-4D97-AF65-F5344CB8AC3E}">
        <p14:creationId xmlns:p14="http://schemas.microsoft.com/office/powerpoint/2010/main" val="1598279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49</a:t>
            </a:fld>
            <a:endParaRPr lang="es-MX"/>
          </a:p>
        </p:txBody>
      </p:sp>
    </p:spTree>
    <p:extLst>
      <p:ext uri="{BB962C8B-B14F-4D97-AF65-F5344CB8AC3E}">
        <p14:creationId xmlns:p14="http://schemas.microsoft.com/office/powerpoint/2010/main" val="154590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a:t>
            </a:fld>
            <a:endParaRPr lang="es-MX"/>
          </a:p>
        </p:txBody>
      </p:sp>
    </p:spTree>
    <p:extLst>
      <p:ext uri="{BB962C8B-B14F-4D97-AF65-F5344CB8AC3E}">
        <p14:creationId xmlns:p14="http://schemas.microsoft.com/office/powerpoint/2010/main" val="484652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50</a:t>
            </a:fld>
            <a:endParaRPr lang="es-MX"/>
          </a:p>
        </p:txBody>
      </p:sp>
    </p:spTree>
    <p:extLst>
      <p:ext uri="{BB962C8B-B14F-4D97-AF65-F5344CB8AC3E}">
        <p14:creationId xmlns:p14="http://schemas.microsoft.com/office/powerpoint/2010/main" val="3485810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51</a:t>
            </a:fld>
            <a:endParaRPr lang="es-MX"/>
          </a:p>
        </p:txBody>
      </p:sp>
    </p:spTree>
    <p:extLst>
      <p:ext uri="{BB962C8B-B14F-4D97-AF65-F5344CB8AC3E}">
        <p14:creationId xmlns:p14="http://schemas.microsoft.com/office/powerpoint/2010/main" val="27939436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52</a:t>
            </a:fld>
            <a:endParaRPr lang="es-MX"/>
          </a:p>
        </p:txBody>
      </p:sp>
    </p:spTree>
    <p:extLst>
      <p:ext uri="{BB962C8B-B14F-4D97-AF65-F5344CB8AC3E}">
        <p14:creationId xmlns:p14="http://schemas.microsoft.com/office/powerpoint/2010/main" val="903918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53</a:t>
            </a:fld>
            <a:endParaRPr lang="es-MX"/>
          </a:p>
        </p:txBody>
      </p:sp>
    </p:spTree>
    <p:extLst>
      <p:ext uri="{BB962C8B-B14F-4D97-AF65-F5344CB8AC3E}">
        <p14:creationId xmlns:p14="http://schemas.microsoft.com/office/powerpoint/2010/main" val="1875598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54</a:t>
            </a:fld>
            <a:endParaRPr lang="es-MX"/>
          </a:p>
        </p:txBody>
      </p:sp>
    </p:spTree>
    <p:extLst>
      <p:ext uri="{BB962C8B-B14F-4D97-AF65-F5344CB8AC3E}">
        <p14:creationId xmlns:p14="http://schemas.microsoft.com/office/powerpoint/2010/main" val="407069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55</a:t>
            </a:fld>
            <a:endParaRPr lang="es-MX"/>
          </a:p>
        </p:txBody>
      </p:sp>
    </p:spTree>
    <p:extLst>
      <p:ext uri="{BB962C8B-B14F-4D97-AF65-F5344CB8AC3E}">
        <p14:creationId xmlns:p14="http://schemas.microsoft.com/office/powerpoint/2010/main" val="23550147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56</a:t>
            </a:fld>
            <a:endParaRPr lang="es-MX"/>
          </a:p>
        </p:txBody>
      </p:sp>
    </p:spTree>
    <p:extLst>
      <p:ext uri="{BB962C8B-B14F-4D97-AF65-F5344CB8AC3E}">
        <p14:creationId xmlns:p14="http://schemas.microsoft.com/office/powerpoint/2010/main" val="1329777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57</a:t>
            </a:fld>
            <a:endParaRPr lang="es-MX"/>
          </a:p>
        </p:txBody>
      </p:sp>
    </p:spTree>
    <p:extLst>
      <p:ext uri="{BB962C8B-B14F-4D97-AF65-F5344CB8AC3E}">
        <p14:creationId xmlns:p14="http://schemas.microsoft.com/office/powerpoint/2010/main" val="11088606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58</a:t>
            </a:fld>
            <a:endParaRPr lang="es-MX"/>
          </a:p>
        </p:txBody>
      </p:sp>
    </p:spTree>
    <p:extLst>
      <p:ext uri="{BB962C8B-B14F-4D97-AF65-F5344CB8AC3E}">
        <p14:creationId xmlns:p14="http://schemas.microsoft.com/office/powerpoint/2010/main" val="1015561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59</a:t>
            </a:fld>
            <a:endParaRPr lang="es-MX"/>
          </a:p>
        </p:txBody>
      </p:sp>
    </p:spTree>
    <p:extLst>
      <p:ext uri="{BB962C8B-B14F-4D97-AF65-F5344CB8AC3E}">
        <p14:creationId xmlns:p14="http://schemas.microsoft.com/office/powerpoint/2010/main" val="181619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6</a:t>
            </a:fld>
            <a:endParaRPr lang="es-MX"/>
          </a:p>
        </p:txBody>
      </p:sp>
    </p:spTree>
    <p:extLst>
      <p:ext uri="{BB962C8B-B14F-4D97-AF65-F5344CB8AC3E}">
        <p14:creationId xmlns:p14="http://schemas.microsoft.com/office/powerpoint/2010/main" val="1404761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60</a:t>
            </a:fld>
            <a:endParaRPr lang="es-MX"/>
          </a:p>
        </p:txBody>
      </p:sp>
    </p:spTree>
    <p:extLst>
      <p:ext uri="{BB962C8B-B14F-4D97-AF65-F5344CB8AC3E}">
        <p14:creationId xmlns:p14="http://schemas.microsoft.com/office/powerpoint/2010/main" val="2327329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61</a:t>
            </a:fld>
            <a:endParaRPr lang="es-MX"/>
          </a:p>
        </p:txBody>
      </p:sp>
    </p:spTree>
    <p:extLst>
      <p:ext uri="{BB962C8B-B14F-4D97-AF65-F5344CB8AC3E}">
        <p14:creationId xmlns:p14="http://schemas.microsoft.com/office/powerpoint/2010/main" val="250796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7</a:t>
            </a:fld>
            <a:endParaRPr lang="es-MX"/>
          </a:p>
        </p:txBody>
      </p:sp>
    </p:spTree>
    <p:extLst>
      <p:ext uri="{BB962C8B-B14F-4D97-AF65-F5344CB8AC3E}">
        <p14:creationId xmlns:p14="http://schemas.microsoft.com/office/powerpoint/2010/main" val="416429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8</a:t>
            </a:fld>
            <a:endParaRPr lang="es-MX"/>
          </a:p>
        </p:txBody>
      </p:sp>
    </p:spTree>
    <p:extLst>
      <p:ext uri="{BB962C8B-B14F-4D97-AF65-F5344CB8AC3E}">
        <p14:creationId xmlns:p14="http://schemas.microsoft.com/office/powerpoint/2010/main" val="402871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3CD075-4B57-43DD-A884-A8DD640B33B5}" type="slidenum">
              <a:rPr lang="es-MX" smtClean="0"/>
              <a:t>9</a:t>
            </a:fld>
            <a:endParaRPr lang="es-MX"/>
          </a:p>
        </p:txBody>
      </p:sp>
    </p:spTree>
    <p:extLst>
      <p:ext uri="{BB962C8B-B14F-4D97-AF65-F5344CB8AC3E}">
        <p14:creationId xmlns:p14="http://schemas.microsoft.com/office/powerpoint/2010/main" val="2712956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282A13E2-6CB1-4AAF-852D-51DF6E6F022B}" type="datetimeFigureOut">
              <a:rPr lang="es-MX" smtClean="0"/>
              <a:t>03/05/2012</a:t>
            </a:fld>
            <a:endParaRPr lang="es-MX"/>
          </a:p>
        </p:txBody>
      </p:sp>
      <p:sp>
        <p:nvSpPr>
          <p:cNvPr id="5" name="Footer Placeholder 4"/>
          <p:cNvSpPr>
            <a:spLocks noGrp="1"/>
          </p:cNvSpPr>
          <p:nvPr>
            <p:ph type="ftr" sz="quarter" idx="11"/>
          </p:nvPr>
        </p:nvSpPr>
        <p:spPr bwMode="white"/>
        <p:txBody>
          <a:bodyPr/>
          <a:lstStyle/>
          <a:p>
            <a:endParaRPr lang="es-MX"/>
          </a:p>
        </p:txBody>
      </p:sp>
      <p:sp>
        <p:nvSpPr>
          <p:cNvPr id="6" name="Slide Number Placeholder 5"/>
          <p:cNvSpPr>
            <a:spLocks noGrp="1"/>
          </p:cNvSpPr>
          <p:nvPr>
            <p:ph type="sldNum" sz="quarter" idx="12"/>
          </p:nvPr>
        </p:nvSpPr>
        <p:spPr/>
        <p:txBody>
          <a:bodyPr/>
          <a:lstStyle/>
          <a:p>
            <a:fld id="{0105C08D-87CD-42DB-B156-7DD1A76E68AF}"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82A13E2-6CB1-4AAF-852D-51DF6E6F022B}" type="datetimeFigureOut">
              <a:rPr lang="es-MX" smtClean="0"/>
              <a:t>03/05/2012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05C08D-87CD-42DB-B156-7DD1A76E68AF}"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2A13E2-6CB1-4AAF-852D-51DF6E6F022B}" type="datetimeFigureOut">
              <a:rPr lang="es-MX" smtClean="0"/>
              <a:t>03/05/2012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05C08D-87CD-42DB-B156-7DD1A76E68AF}"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2A13E2-6CB1-4AAF-852D-51DF6E6F022B}" type="datetimeFigureOut">
              <a:rPr lang="es-MX" smtClean="0"/>
              <a:t>03/05/2012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05C08D-87CD-42DB-B156-7DD1A76E68AF}" type="slidenum">
              <a:rPr lang="es-MX" smtClean="0"/>
              <a:t>‹Nº›</a:t>
            </a:fld>
            <a:endParaRPr lang="es-MX"/>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2A13E2-6CB1-4AAF-852D-51DF6E6F022B}" type="datetimeFigureOut">
              <a:rPr lang="es-MX" smtClean="0"/>
              <a:t>03/05/2012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05C08D-87CD-42DB-B156-7DD1A76E68AF}"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82A13E2-6CB1-4AAF-852D-51DF6E6F022B}" type="datetimeFigureOut">
              <a:rPr lang="es-MX" smtClean="0"/>
              <a:t>03/05/2012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05C08D-87CD-42DB-B156-7DD1A76E68AF}" type="slidenum">
              <a:rPr lang="es-MX" smtClean="0"/>
              <a:t>‹Nº›</a:t>
            </a:fld>
            <a:endParaRPr lang="es-MX"/>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282A13E2-6CB1-4AAF-852D-51DF6E6F022B}" type="datetimeFigureOut">
              <a:rPr lang="es-MX" smtClean="0"/>
              <a:t>03/05/2012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105C08D-87CD-42DB-B156-7DD1A76E68AF}"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82A13E2-6CB1-4AAF-852D-51DF6E6F022B}" type="datetimeFigureOut">
              <a:rPr lang="es-MX" smtClean="0"/>
              <a:t>03/05/2012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105C08D-87CD-42DB-B156-7DD1A76E68AF}"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2A13E2-6CB1-4AAF-852D-51DF6E6F022B}" type="datetimeFigureOut">
              <a:rPr lang="es-MX" smtClean="0"/>
              <a:t>03/05/2012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05C08D-87CD-42DB-B156-7DD1A76E68AF}"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2A13E2-6CB1-4AAF-852D-51DF6E6F022B}" type="datetimeFigureOut">
              <a:rPr lang="es-MX" smtClean="0"/>
              <a:t>03/05/2012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05C08D-87CD-42DB-B156-7DD1A76E68AF}" type="slidenum">
              <a:rPr lang="es-MX" smtClean="0"/>
              <a:t>‹Nº›</a:t>
            </a:fld>
            <a:endParaRPr lang="es-MX"/>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2A13E2-6CB1-4AAF-852D-51DF6E6F022B}" type="datetimeFigureOut">
              <a:rPr lang="es-MX" smtClean="0"/>
              <a:t>03/05/2012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05C08D-87CD-42DB-B156-7DD1A76E68AF}"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82A13E2-6CB1-4AAF-852D-51DF6E6F022B}" type="datetimeFigureOut">
              <a:rPr lang="es-MX" smtClean="0"/>
              <a:t>03/05/2012</a:t>
            </a:fld>
            <a:endParaRPr lang="es-MX"/>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MX"/>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105C08D-87CD-42DB-B156-7DD1A76E68AF}"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71600" y="1052736"/>
            <a:ext cx="6400800" cy="3672408"/>
          </a:xfrm>
        </p:spPr>
        <p:txBody>
          <a:bodyPr>
            <a:noAutofit/>
          </a:bodyPr>
          <a:lstStyle/>
          <a:p>
            <a:r>
              <a:rPr lang="es-MX" sz="4400" b="1" dirty="0" smtClean="0">
                <a:solidFill>
                  <a:srgbClr val="0070C0"/>
                </a:solidFill>
              </a:rPr>
              <a:t/>
            </a:r>
            <a:br>
              <a:rPr lang="es-MX" sz="4400" b="1" dirty="0" smtClean="0">
                <a:solidFill>
                  <a:srgbClr val="0070C0"/>
                </a:solidFill>
              </a:rPr>
            </a:br>
            <a:r>
              <a:rPr lang="es-MX" sz="4400" b="1" dirty="0">
                <a:solidFill>
                  <a:srgbClr val="0070C0"/>
                </a:solidFill>
              </a:rPr>
              <a:t/>
            </a:r>
            <a:br>
              <a:rPr lang="es-MX" sz="4400" b="1" dirty="0">
                <a:solidFill>
                  <a:srgbClr val="0070C0"/>
                </a:solidFill>
              </a:rPr>
            </a:br>
            <a:r>
              <a:rPr lang="es-MX" sz="4400" b="1" dirty="0" smtClean="0">
                <a:solidFill>
                  <a:srgbClr val="0070C0"/>
                </a:solidFill>
              </a:rPr>
              <a:t/>
            </a:r>
            <a:br>
              <a:rPr lang="es-MX" sz="4400" b="1" dirty="0" smtClean="0">
                <a:solidFill>
                  <a:srgbClr val="0070C0"/>
                </a:solidFill>
              </a:rPr>
            </a:br>
            <a:r>
              <a:rPr lang="es-MX" sz="4400" b="1" dirty="0" smtClean="0">
                <a:solidFill>
                  <a:srgbClr val="0070C0"/>
                </a:solidFill>
              </a:rPr>
              <a:t/>
            </a:r>
            <a:br>
              <a:rPr lang="es-MX" sz="4400" b="1" dirty="0" smtClean="0">
                <a:solidFill>
                  <a:srgbClr val="0070C0"/>
                </a:solidFill>
              </a:rPr>
            </a:br>
            <a:r>
              <a:rPr lang="es-MX" sz="4400" b="1" dirty="0">
                <a:solidFill>
                  <a:srgbClr val="0070C0"/>
                </a:solidFill>
              </a:rPr>
              <a:t> </a:t>
            </a:r>
            <a:r>
              <a:rPr lang="es-MX" sz="4400" b="1" dirty="0" smtClean="0">
                <a:solidFill>
                  <a:srgbClr val="0070C0"/>
                </a:solidFill>
              </a:rPr>
              <a:t>         </a:t>
            </a:r>
            <a:br>
              <a:rPr lang="es-MX" sz="4400" b="1" dirty="0" smtClean="0">
                <a:solidFill>
                  <a:srgbClr val="0070C0"/>
                </a:solidFill>
              </a:rPr>
            </a:br>
            <a:r>
              <a:rPr lang="es-MX" sz="4400" b="1" dirty="0" smtClean="0">
                <a:solidFill>
                  <a:srgbClr val="0070C0"/>
                </a:solidFill>
              </a:rPr>
              <a:t>EL METODISMO </a:t>
            </a:r>
            <a:br>
              <a:rPr lang="es-MX" sz="4400" b="1" dirty="0" smtClean="0">
                <a:solidFill>
                  <a:srgbClr val="0070C0"/>
                </a:solidFill>
              </a:rPr>
            </a:br>
            <a:r>
              <a:rPr lang="es-MX" sz="4400" b="1" dirty="0" smtClean="0">
                <a:solidFill>
                  <a:srgbClr val="0070C0"/>
                </a:solidFill>
              </a:rPr>
              <a:t>EN EL MUNDO</a:t>
            </a:r>
            <a:endParaRPr lang="es-MX" sz="4400" b="1" dirty="0">
              <a:solidFill>
                <a:srgbClr val="0070C0"/>
              </a:solidFill>
            </a:endParaRPr>
          </a:p>
        </p:txBody>
      </p:sp>
      <p:sp>
        <p:nvSpPr>
          <p:cNvPr id="3" name="2 Subtítulo"/>
          <p:cNvSpPr>
            <a:spLocks noGrp="1"/>
          </p:cNvSpPr>
          <p:nvPr>
            <p:ph type="subTitle" idx="1"/>
          </p:nvPr>
        </p:nvSpPr>
        <p:spPr/>
        <p:txBody>
          <a:bodyPr>
            <a:noAutofit/>
          </a:bodyPr>
          <a:lstStyle/>
          <a:p>
            <a:endParaRPr lang="es-MX" sz="4400" b="1" dirty="0" smtClean="0">
              <a:solidFill>
                <a:srgbClr val="FF0000"/>
              </a:solidFill>
            </a:endParaRPr>
          </a:p>
          <a:p>
            <a:r>
              <a:rPr lang="es-MX" sz="4400" b="1" dirty="0" smtClean="0">
                <a:solidFill>
                  <a:srgbClr val="FF0000"/>
                </a:solidFill>
              </a:rPr>
              <a:t>Datos y cifras</a:t>
            </a:r>
          </a:p>
          <a:p>
            <a:endParaRPr lang="es-MX" b="1" dirty="0" smtClean="0">
              <a:solidFill>
                <a:srgbClr val="FF0000"/>
              </a:solidFill>
            </a:endParaRPr>
          </a:p>
          <a:p>
            <a:r>
              <a:rPr lang="es-MX" sz="2800" b="1" dirty="0" smtClean="0">
                <a:solidFill>
                  <a:srgbClr val="FFC000"/>
                </a:solidFill>
              </a:rPr>
              <a:t>Compilación de José Donato Rodríguez</a:t>
            </a:r>
            <a:endParaRPr lang="es-MX" sz="2800" b="1" dirty="0">
              <a:solidFill>
                <a:srgbClr val="FFC000"/>
              </a:solidFill>
            </a:endParaRPr>
          </a:p>
        </p:txBody>
      </p:sp>
      <p:pic>
        <p:nvPicPr>
          <p:cNvPr id="2050" name="Picture 2" descr="C:\Users\usuario\Documents\EEMEX\fotosEEM\logos igl met mundo\13938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196752"/>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54310"/>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52736"/>
            <a:ext cx="6400800" cy="648072"/>
          </a:xfrm>
        </p:spPr>
        <p:txBody>
          <a:bodyPr/>
          <a:lstStyle/>
          <a:p>
            <a:r>
              <a:rPr lang="es-MX" b="1" dirty="0" smtClean="0">
                <a:solidFill>
                  <a:srgbClr val="0070C0"/>
                </a:solidFill>
              </a:rPr>
              <a:t>notas</a:t>
            </a:r>
            <a:endParaRPr lang="es-MX" b="1" dirty="0">
              <a:solidFill>
                <a:srgbClr val="0070C0"/>
              </a:solidFill>
            </a:endParaRPr>
          </a:p>
        </p:txBody>
      </p:sp>
      <p:sp>
        <p:nvSpPr>
          <p:cNvPr id="3" name="2 Marcador de contenido"/>
          <p:cNvSpPr>
            <a:spLocks noGrp="1"/>
          </p:cNvSpPr>
          <p:nvPr>
            <p:ph idx="1"/>
          </p:nvPr>
        </p:nvSpPr>
        <p:spPr>
          <a:xfrm>
            <a:off x="1371600" y="1700808"/>
            <a:ext cx="6400800" cy="4032448"/>
          </a:xfrm>
        </p:spPr>
        <p:txBody>
          <a:bodyPr>
            <a:normAutofit lnSpcReduction="10000"/>
          </a:bodyPr>
          <a:lstStyle/>
          <a:p>
            <a:pPr indent="0" algn="just">
              <a:buNone/>
            </a:pPr>
            <a:r>
              <a:rPr lang="es-MX" sz="1600" b="1" dirty="0" smtClean="0">
                <a:solidFill>
                  <a:srgbClr val="C00000"/>
                </a:solidFill>
              </a:rPr>
              <a:t>1) </a:t>
            </a:r>
            <a:r>
              <a:rPr lang="es-MX" sz="1600" b="1" dirty="0">
                <a:solidFill>
                  <a:srgbClr val="C00000"/>
                </a:solidFill>
              </a:rPr>
              <a:t>El número de miembros se refiere al dato estadístico de finales del siglo XX</a:t>
            </a:r>
            <a:r>
              <a:rPr lang="es-MX" sz="1600" b="1" dirty="0" smtClean="0">
                <a:solidFill>
                  <a:srgbClr val="C00000"/>
                </a:solidFill>
              </a:rPr>
              <a:t>.</a:t>
            </a:r>
          </a:p>
          <a:p>
            <a:pPr indent="0" algn="just">
              <a:buNone/>
            </a:pPr>
            <a:r>
              <a:rPr lang="es-MX" sz="1600" b="1" dirty="0">
                <a:solidFill>
                  <a:srgbClr val="C00000"/>
                </a:solidFill>
              </a:rPr>
              <a:t>2</a:t>
            </a:r>
            <a:r>
              <a:rPr lang="es-MX" sz="1600" b="1" dirty="0" smtClean="0">
                <a:solidFill>
                  <a:srgbClr val="C00000"/>
                </a:solidFill>
              </a:rPr>
              <a:t>) </a:t>
            </a:r>
            <a:r>
              <a:rPr lang="es-MX" sz="1600" b="1" dirty="0" smtClean="0">
                <a:solidFill>
                  <a:srgbClr val="FF0000"/>
                </a:solidFill>
              </a:rPr>
              <a:t>No se encontró </a:t>
            </a:r>
            <a:r>
              <a:rPr lang="es-MX" sz="1600" b="1" dirty="0">
                <a:solidFill>
                  <a:srgbClr val="FF0000"/>
                </a:solidFill>
              </a:rPr>
              <a:t>una estadística más precisa, pero estos datos dan una idea general de lo que actualmente se menciona como la distribución </a:t>
            </a:r>
            <a:r>
              <a:rPr lang="es-MX" sz="1600" b="1" dirty="0" smtClean="0">
                <a:solidFill>
                  <a:srgbClr val="FF0000"/>
                </a:solidFill>
              </a:rPr>
              <a:t>de </a:t>
            </a:r>
            <a:r>
              <a:rPr lang="es-MX" sz="1600" b="1" dirty="0">
                <a:solidFill>
                  <a:srgbClr val="FF0000"/>
                </a:solidFill>
              </a:rPr>
              <a:t>los </a:t>
            </a:r>
            <a:r>
              <a:rPr lang="es-MX" sz="1600" b="1" dirty="0" smtClean="0">
                <a:solidFill>
                  <a:srgbClr val="FF0000"/>
                </a:solidFill>
              </a:rPr>
              <a:t>“80 </a:t>
            </a:r>
            <a:r>
              <a:rPr lang="es-MX" sz="1600" b="1" dirty="0">
                <a:solidFill>
                  <a:srgbClr val="FF0000"/>
                </a:solidFill>
              </a:rPr>
              <a:t>millones de metodistas en el </a:t>
            </a:r>
            <a:r>
              <a:rPr lang="es-MX" sz="1600" b="1" dirty="0" smtClean="0">
                <a:solidFill>
                  <a:srgbClr val="FF0000"/>
                </a:solidFill>
              </a:rPr>
              <a:t>mundo”.</a:t>
            </a:r>
            <a:endParaRPr lang="es-MX" sz="1600" b="1" dirty="0">
              <a:solidFill>
                <a:srgbClr val="FF0000"/>
              </a:solidFill>
            </a:endParaRPr>
          </a:p>
          <a:p>
            <a:pPr indent="0" algn="just">
              <a:buNone/>
            </a:pPr>
            <a:r>
              <a:rPr lang="es-MX" sz="1600" b="1" dirty="0">
                <a:solidFill>
                  <a:srgbClr val="C00000"/>
                </a:solidFill>
              </a:rPr>
              <a:t>3</a:t>
            </a:r>
            <a:r>
              <a:rPr lang="es-MX" sz="1600" b="1" dirty="0" smtClean="0">
                <a:solidFill>
                  <a:srgbClr val="C00000"/>
                </a:solidFill>
              </a:rPr>
              <a:t>) </a:t>
            </a:r>
            <a:r>
              <a:rPr lang="es-MX" sz="1600" b="1" dirty="0" smtClean="0">
                <a:solidFill>
                  <a:srgbClr val="FF0000"/>
                </a:solidFill>
              </a:rPr>
              <a:t>El </a:t>
            </a:r>
            <a:r>
              <a:rPr lang="es-MX" sz="1600" b="1" dirty="0">
                <a:solidFill>
                  <a:srgbClr val="FF0000"/>
                </a:solidFill>
              </a:rPr>
              <a:t>número de iglesias no corresponde precisamente al número de templos en cada área. Por ejemplo, tan solo hablando de México, se considera una sola iglesia, la Iglesia  Metodista de México, A. R., que está subdividida a su vez en seis regiones que tienen en su haber cerca de 500 templos en la República Mexicana, con una asistencia </a:t>
            </a:r>
            <a:r>
              <a:rPr lang="es-MX" sz="1600" b="1" dirty="0" smtClean="0">
                <a:solidFill>
                  <a:srgbClr val="FF0000"/>
                </a:solidFill>
              </a:rPr>
              <a:t>aproximada de </a:t>
            </a:r>
            <a:r>
              <a:rPr lang="es-MX" sz="1600" b="1" dirty="0">
                <a:solidFill>
                  <a:srgbClr val="FF0000"/>
                </a:solidFill>
              </a:rPr>
              <a:t>60,000 </a:t>
            </a:r>
            <a:r>
              <a:rPr lang="es-MX" sz="1600" b="1" dirty="0" smtClean="0">
                <a:solidFill>
                  <a:srgbClr val="FF0000"/>
                </a:solidFill>
              </a:rPr>
              <a:t>miembros. </a:t>
            </a:r>
            <a:endParaRPr lang="es-MX" sz="1600" b="1" dirty="0">
              <a:solidFill>
                <a:srgbClr val="FF0000"/>
              </a:solidFill>
            </a:endParaRPr>
          </a:p>
        </p:txBody>
      </p:sp>
    </p:spTree>
    <p:extLst>
      <p:ext uri="{BB962C8B-B14F-4D97-AF65-F5344CB8AC3E}">
        <p14:creationId xmlns:p14="http://schemas.microsoft.com/office/powerpoint/2010/main" val="2498000530"/>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295400"/>
            <a:ext cx="6400800" cy="909464"/>
          </a:xfrm>
        </p:spPr>
        <p:txBody>
          <a:bodyPr>
            <a:normAutofit fontScale="90000"/>
          </a:bodyPr>
          <a:lstStyle/>
          <a:p>
            <a:r>
              <a:rPr lang="es-MX" b="1" dirty="0" smtClean="0">
                <a:solidFill>
                  <a:srgbClr val="0070C0"/>
                </a:solidFill>
              </a:rPr>
              <a:t>Iglesias multitudinarias</a:t>
            </a:r>
            <a:endParaRPr lang="es-MX" b="1" dirty="0">
              <a:solidFill>
                <a:srgbClr val="0070C0"/>
              </a:solidFill>
            </a:endParaRPr>
          </a:p>
        </p:txBody>
      </p:sp>
      <p:sp>
        <p:nvSpPr>
          <p:cNvPr id="3" name="2 Marcador de contenido"/>
          <p:cNvSpPr>
            <a:spLocks noGrp="1"/>
          </p:cNvSpPr>
          <p:nvPr>
            <p:ph idx="1"/>
          </p:nvPr>
        </p:nvSpPr>
        <p:spPr/>
        <p:txBody>
          <a:bodyPr/>
          <a:lstStyle/>
          <a:p>
            <a:pPr indent="0" algn="ctr">
              <a:buNone/>
            </a:pPr>
            <a:r>
              <a:rPr lang="es-MX" sz="3200" b="1" dirty="0" smtClean="0">
                <a:solidFill>
                  <a:srgbClr val="FF0000"/>
                </a:solidFill>
              </a:rPr>
              <a:t>Hay </a:t>
            </a:r>
            <a:r>
              <a:rPr lang="es-MX" sz="3200" b="1" dirty="0">
                <a:solidFill>
                  <a:srgbClr val="FF0000"/>
                </a:solidFill>
              </a:rPr>
              <a:t>numerosas Iglesias Metodistas alrededor del mundo </a:t>
            </a:r>
            <a:r>
              <a:rPr lang="es-MX" sz="3200" b="1" dirty="0" smtClean="0">
                <a:solidFill>
                  <a:srgbClr val="FF0000"/>
                </a:solidFill>
              </a:rPr>
              <a:t>con feligresías </a:t>
            </a:r>
            <a:r>
              <a:rPr lang="es-MX" sz="3200" b="1" dirty="0">
                <a:solidFill>
                  <a:srgbClr val="FF0000"/>
                </a:solidFill>
              </a:rPr>
              <a:t>que superan el millón de miembros.</a:t>
            </a:r>
            <a:r>
              <a:rPr lang="es-MX" sz="3200" dirty="0">
                <a:solidFill>
                  <a:srgbClr val="FF0000"/>
                </a:solidFill>
              </a:rPr>
              <a:t> </a:t>
            </a:r>
          </a:p>
        </p:txBody>
      </p:sp>
    </p:spTree>
    <p:extLst>
      <p:ext uri="{BB962C8B-B14F-4D97-AF65-F5344CB8AC3E}">
        <p14:creationId xmlns:p14="http://schemas.microsoft.com/office/powerpoint/2010/main" val="6183863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980728"/>
            <a:ext cx="6400800" cy="792088"/>
          </a:xfrm>
        </p:spPr>
        <p:txBody>
          <a:bodyPr>
            <a:normAutofit/>
          </a:bodyPr>
          <a:lstStyle/>
          <a:p>
            <a:r>
              <a:rPr lang="es-MX" b="1" dirty="0" err="1" smtClean="0">
                <a:solidFill>
                  <a:srgbClr val="0070C0"/>
                </a:solidFill>
              </a:rPr>
              <a:t>africa</a:t>
            </a:r>
            <a:endParaRPr lang="es-MX" b="1" dirty="0">
              <a:solidFill>
                <a:srgbClr val="0070C0"/>
              </a:solidFill>
            </a:endParaRPr>
          </a:p>
        </p:txBody>
      </p:sp>
      <p:sp>
        <p:nvSpPr>
          <p:cNvPr id="3" name="2 Marcador de contenido"/>
          <p:cNvSpPr>
            <a:spLocks noGrp="1"/>
          </p:cNvSpPr>
          <p:nvPr>
            <p:ph idx="1"/>
          </p:nvPr>
        </p:nvSpPr>
        <p:spPr>
          <a:xfrm>
            <a:off x="1115616" y="1772816"/>
            <a:ext cx="7056784" cy="4104456"/>
          </a:xfrm>
        </p:spPr>
        <p:txBody>
          <a:bodyPr>
            <a:normAutofit fontScale="85000" lnSpcReduction="10000"/>
          </a:bodyPr>
          <a:lstStyle/>
          <a:p>
            <a:endParaRPr lang="es-MX" b="1" dirty="0" smtClean="0">
              <a:solidFill>
                <a:srgbClr val="FF0000"/>
              </a:solidFill>
            </a:endParaRPr>
          </a:p>
          <a:p>
            <a:r>
              <a:rPr lang="es-MX" b="1" dirty="0" smtClean="0">
                <a:solidFill>
                  <a:srgbClr val="FF0000"/>
                </a:solidFill>
              </a:rPr>
              <a:t>Iglesia </a:t>
            </a:r>
            <a:r>
              <a:rPr lang="es-MX" b="1" dirty="0">
                <a:solidFill>
                  <a:srgbClr val="FF0000"/>
                </a:solidFill>
              </a:rPr>
              <a:t>Metodista Unida del Congo </a:t>
            </a:r>
            <a:r>
              <a:rPr lang="es-MX" b="1" dirty="0" smtClean="0">
                <a:solidFill>
                  <a:srgbClr val="FF0000"/>
                </a:solidFill>
              </a:rPr>
              <a:t>con	 	1.946.011 </a:t>
            </a:r>
            <a:r>
              <a:rPr lang="es-MX" b="1" dirty="0">
                <a:solidFill>
                  <a:srgbClr val="FF0000"/>
                </a:solidFill>
              </a:rPr>
              <a:t>miembros, </a:t>
            </a:r>
          </a:p>
          <a:p>
            <a:r>
              <a:rPr lang="es-MX" b="1" dirty="0">
                <a:solidFill>
                  <a:srgbClr val="FF0000"/>
                </a:solidFill>
              </a:rPr>
              <a:t>Iglesia Metodista Protestante de Costa de </a:t>
            </a:r>
            <a:r>
              <a:rPr lang="es-MX" b="1" dirty="0" err="1">
                <a:solidFill>
                  <a:srgbClr val="FF0000"/>
                </a:solidFill>
              </a:rPr>
              <a:t>Ibori</a:t>
            </a:r>
            <a:r>
              <a:rPr lang="es-MX" b="1" dirty="0">
                <a:solidFill>
                  <a:srgbClr val="FF0000"/>
                </a:solidFill>
              </a:rPr>
              <a:t> </a:t>
            </a:r>
            <a:r>
              <a:rPr lang="es-MX" b="1" dirty="0" smtClean="0">
                <a:solidFill>
                  <a:srgbClr val="FF0000"/>
                </a:solidFill>
              </a:rPr>
              <a:t>  		1.354.710 </a:t>
            </a:r>
            <a:endParaRPr lang="es-MX" b="1" dirty="0">
              <a:solidFill>
                <a:srgbClr val="FF0000"/>
              </a:solidFill>
            </a:endParaRPr>
          </a:p>
          <a:p>
            <a:r>
              <a:rPr lang="es-MX" b="1" dirty="0">
                <a:solidFill>
                  <a:srgbClr val="FF0000"/>
                </a:solidFill>
              </a:rPr>
              <a:t>Iglesia Metodista de Ghana 	</a:t>
            </a:r>
            <a:r>
              <a:rPr lang="es-MX" b="1" dirty="0" smtClean="0">
                <a:solidFill>
                  <a:srgbClr val="FF0000"/>
                </a:solidFill>
              </a:rPr>
              <a:t>			1.415.692</a:t>
            </a:r>
            <a:endParaRPr lang="es-MX" b="1" dirty="0">
              <a:solidFill>
                <a:srgbClr val="FF0000"/>
              </a:solidFill>
            </a:endParaRPr>
          </a:p>
          <a:p>
            <a:r>
              <a:rPr lang="es-MX" b="1" dirty="0">
                <a:solidFill>
                  <a:srgbClr val="FF0000"/>
                </a:solidFill>
              </a:rPr>
              <a:t>Iglesia Metodista de Nigeria 	</a:t>
            </a:r>
            <a:r>
              <a:rPr lang="es-MX" b="1" dirty="0" smtClean="0">
                <a:solidFill>
                  <a:srgbClr val="FF0000"/>
                </a:solidFill>
              </a:rPr>
              <a:t>		 	2.000.000</a:t>
            </a:r>
            <a:endParaRPr lang="es-MX" b="1" dirty="0">
              <a:solidFill>
                <a:srgbClr val="FF0000"/>
              </a:solidFill>
            </a:endParaRPr>
          </a:p>
          <a:p>
            <a:r>
              <a:rPr lang="es-MX" b="1" dirty="0">
                <a:solidFill>
                  <a:srgbClr val="FF0000"/>
                </a:solidFill>
              </a:rPr>
              <a:t>Iglesia Metodista Unida del mismo país 	</a:t>
            </a:r>
            <a:r>
              <a:rPr lang="es-MX" b="1" dirty="0" smtClean="0">
                <a:solidFill>
                  <a:srgbClr val="FF0000"/>
                </a:solidFill>
              </a:rPr>
              <a:t> 		1.088.639 </a:t>
            </a:r>
            <a:endParaRPr lang="es-MX" b="1" dirty="0">
              <a:solidFill>
                <a:srgbClr val="FF0000"/>
              </a:solidFill>
            </a:endParaRPr>
          </a:p>
          <a:p>
            <a:r>
              <a:rPr lang="es-MX" b="1" dirty="0">
                <a:solidFill>
                  <a:srgbClr val="FF0000"/>
                </a:solidFill>
              </a:rPr>
              <a:t>Iglesia Metodista de Sierra </a:t>
            </a:r>
            <a:r>
              <a:rPr lang="es-MX" b="1" dirty="0" smtClean="0">
                <a:solidFill>
                  <a:srgbClr val="FF0000"/>
                </a:solidFill>
              </a:rPr>
              <a:t>Leona 			2.100.000 </a:t>
            </a:r>
            <a:endParaRPr lang="es-MX" b="1" dirty="0">
              <a:solidFill>
                <a:srgbClr val="FF0000"/>
              </a:solidFill>
            </a:endParaRPr>
          </a:p>
          <a:p>
            <a:r>
              <a:rPr lang="es-MX" b="1" dirty="0">
                <a:solidFill>
                  <a:srgbClr val="FF0000"/>
                </a:solidFill>
              </a:rPr>
              <a:t>Iglesia Metodista de Sudáfrica </a:t>
            </a:r>
            <a:r>
              <a:rPr lang="es-MX" b="1" dirty="0" smtClean="0">
                <a:solidFill>
                  <a:srgbClr val="FF0000"/>
                </a:solidFill>
              </a:rPr>
              <a:t>			3.949.792 </a:t>
            </a:r>
          </a:p>
          <a:p>
            <a:pPr indent="0">
              <a:buNone/>
            </a:pPr>
            <a:r>
              <a:rPr lang="es-MX" b="1" dirty="0" smtClean="0">
                <a:solidFill>
                  <a:srgbClr val="FF0000"/>
                </a:solidFill>
              </a:rPr>
              <a:t>	y </a:t>
            </a:r>
            <a:r>
              <a:rPr lang="es-MX" b="1" dirty="0">
                <a:solidFill>
                  <a:srgbClr val="FF0000"/>
                </a:solidFill>
              </a:rPr>
              <a:t>la mayor de todas, </a:t>
            </a:r>
          </a:p>
          <a:p>
            <a:r>
              <a:rPr lang="es-MX" b="1" dirty="0">
                <a:solidFill>
                  <a:srgbClr val="FF0000"/>
                </a:solidFill>
              </a:rPr>
              <a:t>Iglesia Unida de Zambia </a:t>
            </a:r>
            <a:r>
              <a:rPr lang="es-MX" b="1" dirty="0" smtClean="0">
                <a:solidFill>
                  <a:srgbClr val="FF0000"/>
                </a:solidFill>
              </a:rPr>
              <a:t> 				4.575.000</a:t>
            </a:r>
            <a:r>
              <a:rPr lang="es-MX" b="1" dirty="0">
                <a:solidFill>
                  <a:srgbClr val="FF0000"/>
                </a:solidFill>
              </a:rPr>
              <a:t>.</a:t>
            </a:r>
          </a:p>
        </p:txBody>
      </p:sp>
    </p:spTree>
    <p:extLst>
      <p:ext uri="{BB962C8B-B14F-4D97-AF65-F5344CB8AC3E}">
        <p14:creationId xmlns:p14="http://schemas.microsoft.com/office/powerpoint/2010/main" val="293307777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0070C0"/>
                </a:solidFill>
              </a:rPr>
              <a:t>Zambia, áfrica</a:t>
            </a:r>
            <a:endParaRPr lang="es-MX" b="1" dirty="0">
              <a:solidFill>
                <a:srgbClr val="0070C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42610151"/>
              </p:ext>
            </p:extLst>
          </p:nvPr>
        </p:nvGraphicFramePr>
        <p:xfrm>
          <a:off x="899592" y="4293096"/>
          <a:ext cx="7344817" cy="1701947"/>
        </p:xfrm>
        <a:graphic>
          <a:graphicData uri="http://schemas.openxmlformats.org/drawingml/2006/table">
            <a:tbl>
              <a:tblPr/>
              <a:tblGrid>
                <a:gridCol w="924903"/>
                <a:gridCol w="924903"/>
                <a:gridCol w="979307"/>
                <a:gridCol w="797956"/>
                <a:gridCol w="924903"/>
                <a:gridCol w="933972"/>
                <a:gridCol w="861430"/>
                <a:gridCol w="997443"/>
              </a:tblGrid>
              <a:tr h="470620">
                <a:tc>
                  <a:txBody>
                    <a:bodyPr/>
                    <a:lstStyle/>
                    <a:p>
                      <a:pPr algn="ctr"/>
                      <a:r>
                        <a:rPr lang="es-MX" sz="1000" b="1" dirty="0">
                          <a:effectLst/>
                          <a:latin typeface="Verdana"/>
                        </a:rPr>
                        <a:t>Capital</a:t>
                      </a:r>
                      <a:endParaRPr lang="es-MX" sz="1000" dirty="0">
                        <a:effectLst/>
                      </a:endParaRPr>
                    </a:p>
                  </a:txBody>
                  <a:tcPr marL="50800" marR="50800" marT="25400" marB="25400" anchor="ctr">
                    <a:lnL>
                      <a:noFill/>
                    </a:lnL>
                    <a:lnR w="9525" cap="flat" cmpd="sng" algn="ctr">
                      <a:solidFill>
                        <a:srgbClr val="74501D"/>
                      </a:solidFill>
                      <a:prstDash val="solid"/>
                      <a:round/>
                      <a:headEnd type="none" w="med" len="med"/>
                      <a:tailEnd type="none" w="med" len="med"/>
                    </a:lnR>
                    <a:lnT>
                      <a:noFill/>
                    </a:lnT>
                    <a:lnB w="9525" cap="flat" cmpd="sng" algn="ctr">
                      <a:solidFill>
                        <a:srgbClr val="74501D"/>
                      </a:solidFill>
                      <a:prstDash val="solid"/>
                      <a:round/>
                      <a:headEnd type="none" w="med" len="med"/>
                      <a:tailEnd type="none" w="med" len="med"/>
                    </a:lnB>
                    <a:solidFill>
                      <a:srgbClr val="996633"/>
                    </a:solidFill>
                  </a:tcPr>
                </a:tc>
                <a:tc>
                  <a:txBody>
                    <a:bodyPr/>
                    <a:lstStyle/>
                    <a:p>
                      <a:pPr algn="ctr"/>
                      <a:r>
                        <a:rPr lang="es-MX" sz="1000" b="1">
                          <a:effectLst/>
                          <a:latin typeface="Verdana"/>
                        </a:rPr>
                        <a:t>Población</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B w="9525" cap="flat" cmpd="sng" algn="ctr">
                      <a:solidFill>
                        <a:srgbClr val="74501D"/>
                      </a:solidFill>
                      <a:prstDash val="solid"/>
                      <a:round/>
                      <a:headEnd type="none" w="med" len="med"/>
                      <a:tailEnd type="none" w="med" len="med"/>
                    </a:lnB>
                    <a:solidFill>
                      <a:srgbClr val="996633"/>
                    </a:solidFill>
                  </a:tcPr>
                </a:tc>
                <a:tc>
                  <a:txBody>
                    <a:bodyPr/>
                    <a:lstStyle/>
                    <a:p>
                      <a:pPr algn="ctr"/>
                      <a:r>
                        <a:rPr lang="es-MX" sz="1000" b="1">
                          <a:effectLst/>
                          <a:latin typeface="Verdana"/>
                        </a:rPr>
                        <a:t>Área</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B w="9525" cap="flat" cmpd="sng" algn="ctr">
                      <a:solidFill>
                        <a:srgbClr val="74501D"/>
                      </a:solidFill>
                      <a:prstDash val="solid"/>
                      <a:round/>
                      <a:headEnd type="none" w="med" len="med"/>
                      <a:tailEnd type="none" w="med" len="med"/>
                    </a:lnB>
                    <a:solidFill>
                      <a:srgbClr val="996633"/>
                    </a:solidFill>
                  </a:tcPr>
                </a:tc>
                <a:tc>
                  <a:txBody>
                    <a:bodyPr/>
                    <a:lstStyle/>
                    <a:p>
                      <a:pPr algn="ctr"/>
                      <a:r>
                        <a:rPr lang="es-MX" sz="1000" b="1">
                          <a:effectLst/>
                          <a:latin typeface="Verdana"/>
                        </a:rPr>
                        <a:t>Lengua</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B w="9525" cap="flat" cmpd="sng" algn="ctr">
                      <a:solidFill>
                        <a:srgbClr val="74501D"/>
                      </a:solidFill>
                      <a:prstDash val="solid"/>
                      <a:round/>
                      <a:headEnd type="none" w="med" len="med"/>
                      <a:tailEnd type="none" w="med" len="med"/>
                    </a:lnB>
                    <a:solidFill>
                      <a:srgbClr val="996633"/>
                    </a:solidFill>
                  </a:tcPr>
                </a:tc>
                <a:tc>
                  <a:txBody>
                    <a:bodyPr/>
                    <a:lstStyle/>
                    <a:p>
                      <a:pPr algn="ctr"/>
                      <a:r>
                        <a:rPr lang="es-MX" sz="1000" b="1" dirty="0">
                          <a:effectLst/>
                          <a:latin typeface="Verdana"/>
                        </a:rPr>
                        <a:t>Religión</a:t>
                      </a:r>
                      <a:endParaRPr lang="es-MX" sz="1000" dirty="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B w="9525" cap="flat" cmpd="sng" algn="ctr">
                      <a:solidFill>
                        <a:srgbClr val="74501D"/>
                      </a:solidFill>
                      <a:prstDash val="solid"/>
                      <a:round/>
                      <a:headEnd type="none" w="med" len="med"/>
                      <a:tailEnd type="none" w="med" len="med"/>
                    </a:lnB>
                    <a:solidFill>
                      <a:srgbClr val="996633"/>
                    </a:solidFill>
                  </a:tcPr>
                </a:tc>
                <a:tc>
                  <a:txBody>
                    <a:bodyPr/>
                    <a:lstStyle/>
                    <a:p>
                      <a:pPr algn="ctr"/>
                      <a:r>
                        <a:rPr lang="es-MX" sz="1000" b="1">
                          <a:effectLst/>
                          <a:latin typeface="Verdana"/>
                        </a:rPr>
                        <a:t>Moneda</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B w="9525" cap="flat" cmpd="sng" algn="ctr">
                      <a:solidFill>
                        <a:srgbClr val="74501D"/>
                      </a:solidFill>
                      <a:prstDash val="solid"/>
                      <a:round/>
                      <a:headEnd type="none" w="med" len="med"/>
                      <a:tailEnd type="none" w="med" len="med"/>
                    </a:lnB>
                    <a:solidFill>
                      <a:srgbClr val="996633"/>
                    </a:solidFill>
                  </a:tcPr>
                </a:tc>
                <a:tc>
                  <a:txBody>
                    <a:bodyPr/>
                    <a:lstStyle/>
                    <a:p>
                      <a:pPr algn="ctr"/>
                      <a:r>
                        <a:rPr lang="es-MX" sz="1000" b="1">
                          <a:effectLst/>
                          <a:latin typeface="Verdana"/>
                        </a:rPr>
                        <a:t>Aeropuertos principales</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B w="9525" cap="flat" cmpd="sng" algn="ctr">
                      <a:solidFill>
                        <a:srgbClr val="74501D"/>
                      </a:solidFill>
                      <a:prstDash val="solid"/>
                      <a:round/>
                      <a:headEnd type="none" w="med" len="med"/>
                      <a:tailEnd type="none" w="med" len="med"/>
                    </a:lnB>
                    <a:solidFill>
                      <a:srgbClr val="996633"/>
                    </a:solidFill>
                  </a:tcPr>
                </a:tc>
                <a:tc>
                  <a:txBody>
                    <a:bodyPr/>
                    <a:lstStyle/>
                    <a:p>
                      <a:pPr algn="ctr"/>
                      <a:r>
                        <a:rPr lang="es-MX" sz="1000" b="1">
                          <a:effectLst/>
                          <a:latin typeface="Verdana"/>
                        </a:rPr>
                        <a:t>Otro</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a:noFill/>
                    </a:lnR>
                    <a:lnB w="9525" cap="flat" cmpd="sng" algn="ctr">
                      <a:solidFill>
                        <a:srgbClr val="74501D"/>
                      </a:solidFill>
                      <a:prstDash val="solid"/>
                      <a:round/>
                      <a:headEnd type="none" w="med" len="med"/>
                      <a:tailEnd type="none" w="med" len="med"/>
                    </a:lnB>
                    <a:solidFill>
                      <a:srgbClr val="996633"/>
                    </a:solidFill>
                  </a:tcPr>
                </a:tc>
              </a:tr>
              <a:tr h="486055">
                <a:tc>
                  <a:txBody>
                    <a:bodyPr/>
                    <a:lstStyle/>
                    <a:p>
                      <a:pPr algn="ctr"/>
                      <a:r>
                        <a:rPr lang="es-MX" sz="1000" b="1">
                          <a:effectLst/>
                        </a:rPr>
                        <a:t>Lusaka</a:t>
                      </a:r>
                      <a:endParaRPr lang="es-MX" sz="1000">
                        <a:effectLst/>
                      </a:endParaRPr>
                    </a:p>
                  </a:txBody>
                  <a:tcPr marL="50800" marR="50800" marT="25400" marB="25400" anchor="ctr">
                    <a:lnL>
                      <a:noFill/>
                    </a:lnL>
                    <a:lnR w="9525" cap="flat" cmpd="sng" algn="ctr">
                      <a:solidFill>
                        <a:srgbClr val="74501D"/>
                      </a:solidFill>
                      <a:prstDash val="solid"/>
                      <a:round/>
                      <a:headEnd type="none" w="med" len="med"/>
                      <a:tailEnd type="none" w="med" len="med"/>
                    </a:lnR>
                    <a:lnT w="9525" cap="flat" cmpd="sng" algn="ctr">
                      <a:solidFill>
                        <a:srgbClr val="74501D"/>
                      </a:solidFill>
                      <a:prstDash val="solid"/>
                      <a:round/>
                      <a:headEnd type="none" w="med" len="med"/>
                      <a:tailEnd type="none" w="med" len="med"/>
                    </a:lnT>
                    <a:lnB>
                      <a:noFill/>
                    </a:lnB>
                    <a:solidFill>
                      <a:srgbClr val="996600"/>
                    </a:solidFill>
                  </a:tcPr>
                </a:tc>
                <a:tc>
                  <a:txBody>
                    <a:bodyPr/>
                    <a:lstStyle/>
                    <a:p>
                      <a:pPr algn="ctr"/>
                      <a:r>
                        <a:rPr lang="es-MX" sz="1000" b="1">
                          <a:effectLst/>
                        </a:rPr>
                        <a:t>11, 227, 000</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w="9525" cap="flat" cmpd="sng" algn="ctr">
                      <a:solidFill>
                        <a:srgbClr val="74501D"/>
                      </a:solidFill>
                      <a:prstDash val="solid"/>
                      <a:round/>
                      <a:headEnd type="none" w="med" len="med"/>
                      <a:tailEnd type="none" w="med" len="med"/>
                    </a:lnT>
                    <a:lnB>
                      <a:noFill/>
                    </a:lnB>
                    <a:solidFill>
                      <a:srgbClr val="996600"/>
                    </a:solidFill>
                  </a:tcPr>
                </a:tc>
                <a:tc>
                  <a:txBody>
                    <a:bodyPr/>
                    <a:lstStyle/>
                    <a:p>
                      <a:pPr algn="ctr"/>
                      <a:r>
                        <a:rPr lang="es-MX" sz="1000" b="1">
                          <a:effectLst/>
                        </a:rPr>
                        <a:t>752, 614 km ²</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w="9525" cap="flat" cmpd="sng" algn="ctr">
                      <a:solidFill>
                        <a:srgbClr val="74501D"/>
                      </a:solidFill>
                      <a:prstDash val="solid"/>
                      <a:round/>
                      <a:headEnd type="none" w="med" len="med"/>
                      <a:tailEnd type="none" w="med" len="med"/>
                    </a:lnT>
                    <a:lnB>
                      <a:noFill/>
                    </a:lnB>
                    <a:solidFill>
                      <a:srgbClr val="996600"/>
                    </a:solidFill>
                  </a:tcPr>
                </a:tc>
                <a:tc>
                  <a:txBody>
                    <a:bodyPr/>
                    <a:lstStyle/>
                    <a:p>
                      <a:pPr algn="ctr"/>
                      <a:r>
                        <a:rPr lang="es-MX" sz="1000" b="1">
                          <a:effectLst/>
                        </a:rPr>
                        <a:t>Inglés</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w="9525" cap="flat" cmpd="sng" algn="ctr">
                      <a:solidFill>
                        <a:srgbClr val="74501D"/>
                      </a:solidFill>
                      <a:prstDash val="solid"/>
                      <a:round/>
                      <a:headEnd type="none" w="med" len="med"/>
                      <a:tailEnd type="none" w="med" len="med"/>
                    </a:lnT>
                    <a:lnB>
                      <a:noFill/>
                    </a:lnB>
                    <a:solidFill>
                      <a:srgbClr val="996600"/>
                    </a:solidFill>
                  </a:tcPr>
                </a:tc>
                <a:tc>
                  <a:txBody>
                    <a:bodyPr/>
                    <a:lstStyle/>
                    <a:p>
                      <a:pPr algn="ctr"/>
                      <a:r>
                        <a:rPr lang="es-MX" sz="1000" b="1">
                          <a:effectLst/>
                        </a:rPr>
                        <a:t>Cristiano</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w="9525" cap="flat" cmpd="sng" algn="ctr">
                      <a:solidFill>
                        <a:srgbClr val="74501D"/>
                      </a:solidFill>
                      <a:prstDash val="solid"/>
                      <a:round/>
                      <a:headEnd type="none" w="med" len="med"/>
                      <a:tailEnd type="none" w="med" len="med"/>
                    </a:lnT>
                    <a:lnB>
                      <a:noFill/>
                    </a:lnB>
                    <a:solidFill>
                      <a:srgbClr val="996600"/>
                    </a:solidFill>
                  </a:tcPr>
                </a:tc>
                <a:tc>
                  <a:txBody>
                    <a:bodyPr/>
                    <a:lstStyle/>
                    <a:p>
                      <a:pPr algn="ctr"/>
                      <a:r>
                        <a:rPr lang="es-MX" sz="1000" b="1">
                          <a:effectLst/>
                        </a:rPr>
                        <a:t>Zambia Kwacha</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w="9525" cap="flat" cmpd="sng" algn="ctr">
                      <a:solidFill>
                        <a:srgbClr val="74501D"/>
                      </a:solidFill>
                      <a:prstDash val="solid"/>
                      <a:round/>
                      <a:headEnd type="none" w="med" len="med"/>
                      <a:tailEnd type="none" w="med" len="med"/>
                    </a:lnT>
                    <a:lnB>
                      <a:noFill/>
                    </a:lnB>
                    <a:solidFill>
                      <a:srgbClr val="996600"/>
                    </a:solidFill>
                  </a:tcPr>
                </a:tc>
                <a:tc>
                  <a:txBody>
                    <a:bodyPr/>
                    <a:lstStyle/>
                    <a:p>
                      <a:pPr algn="ctr"/>
                      <a:r>
                        <a:rPr lang="es-MX" sz="1000" b="1">
                          <a:effectLst/>
                        </a:rPr>
                        <a:t>Lusaka</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w="9525" cap="flat" cmpd="sng" algn="ctr">
                      <a:solidFill>
                        <a:srgbClr val="74501D"/>
                      </a:solidFill>
                      <a:prstDash val="solid"/>
                      <a:round/>
                      <a:headEnd type="none" w="med" len="med"/>
                      <a:tailEnd type="none" w="med" len="med"/>
                    </a:lnT>
                    <a:lnB>
                      <a:noFill/>
                    </a:lnB>
                    <a:solidFill>
                      <a:srgbClr val="996600"/>
                    </a:solidFill>
                  </a:tcPr>
                </a:tc>
                <a:tc>
                  <a:txBody>
                    <a:bodyPr/>
                    <a:lstStyle/>
                    <a:p>
                      <a:pPr algn="ctr"/>
                      <a:r>
                        <a:rPr lang="es-MX" sz="1000" b="1">
                          <a:effectLst/>
                        </a:rPr>
                        <a:t>Izquierda conducción</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a:noFill/>
                    </a:lnR>
                    <a:lnT w="9525" cap="flat" cmpd="sng" algn="ctr">
                      <a:solidFill>
                        <a:srgbClr val="74501D"/>
                      </a:solidFill>
                      <a:prstDash val="solid"/>
                      <a:round/>
                      <a:headEnd type="none" w="med" len="med"/>
                      <a:tailEnd type="none" w="med" len="med"/>
                    </a:lnT>
                    <a:lnB>
                      <a:noFill/>
                    </a:lnB>
                    <a:solidFill>
                      <a:srgbClr val="996600"/>
                    </a:solidFill>
                  </a:tcPr>
                </a:tc>
              </a:tr>
              <a:tr h="277746">
                <a:tc>
                  <a:txBody>
                    <a:bodyPr/>
                    <a:lstStyle/>
                    <a:p>
                      <a:pPr algn="ctr"/>
                      <a:r>
                        <a:rPr lang="es-MX" sz="1000" b="1">
                          <a:effectLst/>
                        </a:rPr>
                        <a:t>1, 394, 000</a:t>
                      </a:r>
                      <a:endParaRPr lang="es-MX" sz="1000">
                        <a:effectLst/>
                      </a:endParaRPr>
                    </a:p>
                  </a:txBody>
                  <a:tcPr marL="50800" marR="50800" marT="25400" marB="25400" anchor="ctr">
                    <a:lnL>
                      <a:noFill/>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a:effectLst/>
                        </a:rPr>
                        <a:t> </a:t>
                      </a: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a:effectLst/>
                        </a:rPr>
                        <a:t> </a:t>
                      </a: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b="1">
                          <a:effectLst/>
                        </a:rPr>
                        <a:t>Indígena</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b="1">
                          <a:effectLst/>
                        </a:rPr>
                        <a:t>Musulmán</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a:effectLst/>
                        </a:rPr>
                        <a:t> </a:t>
                      </a: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b="1">
                          <a:effectLst/>
                        </a:rPr>
                        <a:t>Livingstone</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b="1">
                          <a:effectLst/>
                        </a:rPr>
                        <a:t>GMT + 2</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a:noFill/>
                    </a:lnR>
                    <a:lnT>
                      <a:noFill/>
                    </a:lnT>
                    <a:lnB>
                      <a:noFill/>
                    </a:lnB>
                    <a:solidFill>
                      <a:srgbClr val="996600"/>
                    </a:solidFill>
                  </a:tcPr>
                </a:tc>
              </a:tr>
              <a:tr h="277746">
                <a:tc>
                  <a:txBody>
                    <a:bodyPr/>
                    <a:lstStyle/>
                    <a:p>
                      <a:pPr algn="ctr"/>
                      <a:r>
                        <a:rPr lang="es-MX" sz="1000">
                          <a:effectLst/>
                        </a:rPr>
                        <a:t> </a:t>
                      </a:r>
                    </a:p>
                  </a:txBody>
                  <a:tcPr marL="50800" marR="50800" marT="25400" marB="25400" anchor="ctr">
                    <a:lnL>
                      <a:noFill/>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a:effectLst/>
                        </a:rPr>
                        <a:t> </a:t>
                      </a: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a:effectLst/>
                        </a:rPr>
                        <a:t> </a:t>
                      </a: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dirty="0">
                          <a:effectLst/>
                        </a:rPr>
                        <a:t> </a:t>
                      </a: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pPr algn="ctr"/>
                      <a:r>
                        <a:rPr lang="es-MX" sz="1000" b="1">
                          <a:effectLst/>
                        </a:rPr>
                        <a:t>Hindú</a:t>
                      </a:r>
                      <a:endParaRPr lang="es-MX" sz="1000">
                        <a:effectLst/>
                      </a:endParaRPr>
                    </a:p>
                  </a:txBody>
                  <a:tcPr marL="50800" marR="50800" marT="25400" marB="25400" anchor="ctr">
                    <a:lnL w="9525" cap="flat" cmpd="sng" algn="ctr">
                      <a:solidFill>
                        <a:srgbClr val="74501D"/>
                      </a:solidFill>
                      <a:prstDash val="solid"/>
                      <a:round/>
                      <a:headEnd type="none" w="med" len="med"/>
                      <a:tailEnd type="none" w="med" len="med"/>
                    </a:lnL>
                    <a:lnR w="9525" cap="flat" cmpd="sng" algn="ctr">
                      <a:solidFill>
                        <a:srgbClr val="74501D"/>
                      </a:solidFill>
                      <a:prstDash val="solid"/>
                      <a:round/>
                      <a:headEnd type="none" w="med" len="med"/>
                      <a:tailEnd type="none" w="med" len="med"/>
                    </a:lnR>
                    <a:lnT>
                      <a:noFill/>
                    </a:lnT>
                    <a:lnB>
                      <a:noFill/>
                    </a:lnB>
                    <a:solidFill>
                      <a:srgbClr val="996600"/>
                    </a:solidFill>
                  </a:tcPr>
                </a:tc>
                <a:tc>
                  <a:txBody>
                    <a:bodyPr/>
                    <a:lstStyle/>
                    <a:p>
                      <a:endParaRPr lang="es-MX" sz="1000"/>
                    </a:p>
                  </a:txBody>
                  <a:tcPr marL="50800" marR="50800" marT="25400" marB="25400">
                    <a:lnL w="9525" cap="flat" cmpd="sng" algn="ctr">
                      <a:solidFill>
                        <a:srgbClr val="74501D"/>
                      </a:solidFill>
                      <a:prstDash val="solid"/>
                      <a:round/>
                      <a:headEnd type="none" w="med" len="med"/>
                      <a:tailEnd type="none" w="med" len="med"/>
                    </a:lnL>
                    <a:lnT>
                      <a:noFill/>
                    </a:lnT>
                  </a:tcPr>
                </a:tc>
                <a:tc>
                  <a:txBody>
                    <a:bodyPr/>
                    <a:lstStyle/>
                    <a:p>
                      <a:endParaRPr lang="es-MX" sz="1000"/>
                    </a:p>
                  </a:txBody>
                  <a:tcPr marL="50800" marR="50800" marT="25400" marB="25400">
                    <a:lnT>
                      <a:noFill/>
                    </a:lnT>
                  </a:tcPr>
                </a:tc>
                <a:tc>
                  <a:txBody>
                    <a:bodyPr/>
                    <a:lstStyle/>
                    <a:p>
                      <a:endParaRPr lang="es-MX" sz="1000" dirty="0"/>
                    </a:p>
                  </a:txBody>
                  <a:tcPr marL="50800" marR="50800" marT="25400" marB="25400">
                    <a:lnT>
                      <a:noFill/>
                    </a:lnT>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541" y="2311219"/>
            <a:ext cx="2044630" cy="19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512464"/>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0070C0"/>
                </a:solidFill>
              </a:rPr>
              <a:t>América del norte</a:t>
            </a:r>
            <a:endParaRPr lang="es-MX" b="1" dirty="0">
              <a:solidFill>
                <a:srgbClr val="0070C0"/>
              </a:solidFill>
            </a:endParaRPr>
          </a:p>
        </p:txBody>
      </p:sp>
      <p:sp>
        <p:nvSpPr>
          <p:cNvPr id="3" name="2 Marcador de contenido"/>
          <p:cNvSpPr>
            <a:spLocks noGrp="1"/>
          </p:cNvSpPr>
          <p:nvPr>
            <p:ph idx="1"/>
          </p:nvPr>
        </p:nvSpPr>
        <p:spPr/>
        <p:txBody>
          <a:bodyPr>
            <a:normAutofit fontScale="85000" lnSpcReduction="20000"/>
          </a:bodyPr>
          <a:lstStyle/>
          <a:p>
            <a:pPr marL="285750" indent="-285750">
              <a:buFontTx/>
              <a:buChar char="-"/>
            </a:pPr>
            <a:r>
              <a:rPr lang="es-MX" sz="1900" b="1" dirty="0" smtClean="0">
                <a:solidFill>
                  <a:srgbClr val="FF0000"/>
                </a:solidFill>
              </a:rPr>
              <a:t>Iglesia </a:t>
            </a:r>
            <a:r>
              <a:rPr lang="es-MX" sz="1900" b="1" dirty="0">
                <a:solidFill>
                  <a:srgbClr val="FF0000"/>
                </a:solidFill>
              </a:rPr>
              <a:t>Unida de </a:t>
            </a:r>
            <a:r>
              <a:rPr lang="es-MX" sz="1900" b="1" dirty="0">
                <a:solidFill>
                  <a:srgbClr val="C00000"/>
                </a:solidFill>
              </a:rPr>
              <a:t>Canadá</a:t>
            </a:r>
            <a:r>
              <a:rPr lang="es-MX" sz="1900" b="1" dirty="0">
                <a:solidFill>
                  <a:srgbClr val="FF0000"/>
                </a:solidFill>
              </a:rPr>
              <a:t> con </a:t>
            </a:r>
            <a:r>
              <a:rPr lang="es-MX" sz="1900" b="1" dirty="0" smtClean="0">
                <a:solidFill>
                  <a:srgbClr val="FF0000"/>
                </a:solidFill>
              </a:rPr>
              <a:t>		1.800.000 </a:t>
            </a:r>
            <a:r>
              <a:rPr lang="es-MX" sz="1900" b="1" dirty="0">
                <a:solidFill>
                  <a:srgbClr val="FF0000"/>
                </a:solidFill>
              </a:rPr>
              <a:t>miembros, </a:t>
            </a:r>
            <a:endParaRPr lang="es-MX" sz="1900" b="1" dirty="0" smtClean="0">
              <a:solidFill>
                <a:srgbClr val="FF0000"/>
              </a:solidFill>
            </a:endParaRPr>
          </a:p>
          <a:p>
            <a:pPr marL="285750" indent="-285750">
              <a:buFontTx/>
              <a:buChar char="-"/>
            </a:pPr>
            <a:r>
              <a:rPr lang="es-MX" sz="1900" b="1" dirty="0" smtClean="0">
                <a:solidFill>
                  <a:srgbClr val="FF0000"/>
                </a:solidFill>
              </a:rPr>
              <a:t>y en </a:t>
            </a:r>
            <a:r>
              <a:rPr lang="es-MX" sz="1900" b="1" dirty="0">
                <a:solidFill>
                  <a:srgbClr val="C00000"/>
                </a:solidFill>
              </a:rPr>
              <a:t>Estados Unidos: </a:t>
            </a:r>
          </a:p>
          <a:p>
            <a:r>
              <a:rPr lang="es-MX" sz="1900" b="1" dirty="0">
                <a:solidFill>
                  <a:srgbClr val="FF0000"/>
                </a:solidFill>
              </a:rPr>
              <a:t>Iglesia Metodista Africana Episcopal 	</a:t>
            </a:r>
            <a:r>
              <a:rPr lang="es-MX" sz="1900" b="1" dirty="0" smtClean="0">
                <a:solidFill>
                  <a:srgbClr val="FF0000"/>
                </a:solidFill>
              </a:rPr>
              <a:t> 	4.375.000 </a:t>
            </a:r>
            <a:endParaRPr lang="es-MX" sz="1900" b="1" dirty="0">
              <a:solidFill>
                <a:srgbClr val="FF0000"/>
              </a:solidFill>
            </a:endParaRPr>
          </a:p>
          <a:p>
            <a:r>
              <a:rPr lang="es-MX" sz="1900" b="1" dirty="0">
                <a:solidFill>
                  <a:srgbClr val="FF0000"/>
                </a:solidFill>
              </a:rPr>
              <a:t>iglesia Metodista Africana </a:t>
            </a:r>
            <a:r>
              <a:rPr lang="es-MX" sz="1900" b="1" dirty="0" err="1">
                <a:solidFill>
                  <a:srgbClr val="FF0000"/>
                </a:solidFill>
              </a:rPr>
              <a:t>Sión</a:t>
            </a:r>
            <a:r>
              <a:rPr lang="es-MX" sz="1900" b="1" dirty="0">
                <a:solidFill>
                  <a:srgbClr val="FF0000"/>
                </a:solidFill>
              </a:rPr>
              <a:t> 	</a:t>
            </a:r>
            <a:r>
              <a:rPr lang="es-MX" sz="1900" b="1" dirty="0" smtClean="0">
                <a:solidFill>
                  <a:srgbClr val="FF0000"/>
                </a:solidFill>
              </a:rPr>
              <a:t> 	2.126.129 </a:t>
            </a:r>
            <a:endParaRPr lang="es-MX" sz="1900" b="1" dirty="0">
              <a:solidFill>
                <a:srgbClr val="FF0000"/>
              </a:solidFill>
            </a:endParaRPr>
          </a:p>
          <a:p>
            <a:r>
              <a:rPr lang="es-MX" sz="1900" b="1" dirty="0">
                <a:solidFill>
                  <a:srgbClr val="FF0000"/>
                </a:solidFill>
              </a:rPr>
              <a:t>Iglesia Cristiana Metodista Episcopal 	</a:t>
            </a:r>
            <a:r>
              <a:rPr lang="es-MX" sz="1900" b="1" dirty="0" smtClean="0">
                <a:solidFill>
                  <a:srgbClr val="FF0000"/>
                </a:solidFill>
              </a:rPr>
              <a:t> 	1.328.792 </a:t>
            </a:r>
          </a:p>
          <a:p>
            <a:pPr indent="0">
              <a:buNone/>
            </a:pPr>
            <a:r>
              <a:rPr lang="es-MX" sz="1900" b="1" dirty="0" smtClean="0">
                <a:solidFill>
                  <a:srgbClr val="FF0000"/>
                </a:solidFill>
              </a:rPr>
              <a:t>	y </a:t>
            </a:r>
            <a:r>
              <a:rPr lang="es-MX" sz="1900" b="1" dirty="0">
                <a:solidFill>
                  <a:srgbClr val="FF0000"/>
                </a:solidFill>
              </a:rPr>
              <a:t>la mayor de todas, </a:t>
            </a:r>
          </a:p>
          <a:p>
            <a:r>
              <a:rPr lang="es-MX" sz="1900" b="1" dirty="0">
                <a:solidFill>
                  <a:srgbClr val="FF0000"/>
                </a:solidFill>
              </a:rPr>
              <a:t>Iglesia Metodista Unida 	</a:t>
            </a:r>
            <a:r>
              <a:rPr lang="es-MX" sz="1900" b="1" dirty="0" smtClean="0">
                <a:solidFill>
                  <a:srgbClr val="FF0000"/>
                </a:solidFill>
              </a:rPr>
              <a:t>		12.544.320 </a:t>
            </a:r>
            <a:endParaRPr lang="es-MX" sz="1900" b="1" dirty="0">
              <a:solidFill>
                <a:srgbClr val="FF0000"/>
              </a:solidFill>
            </a:endParaRPr>
          </a:p>
          <a:p>
            <a:endParaRPr lang="es-MX" dirty="0"/>
          </a:p>
        </p:txBody>
      </p:sp>
    </p:spTree>
    <p:extLst>
      <p:ext uri="{BB962C8B-B14F-4D97-AF65-F5344CB8AC3E}">
        <p14:creationId xmlns:p14="http://schemas.microsoft.com/office/powerpoint/2010/main" val="1139680665"/>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err="1" smtClean="0">
                <a:solidFill>
                  <a:srgbClr val="0070C0"/>
                </a:solidFill>
              </a:rPr>
              <a:t>asia</a:t>
            </a:r>
            <a:endParaRPr lang="es-MX" b="1" dirty="0">
              <a:solidFill>
                <a:srgbClr val="0070C0"/>
              </a:solidFill>
            </a:endParaRPr>
          </a:p>
        </p:txBody>
      </p:sp>
      <p:sp>
        <p:nvSpPr>
          <p:cNvPr id="3" name="2 Marcador de contenido"/>
          <p:cNvSpPr>
            <a:spLocks noGrp="1"/>
          </p:cNvSpPr>
          <p:nvPr>
            <p:ph idx="1"/>
          </p:nvPr>
        </p:nvSpPr>
        <p:spPr/>
        <p:txBody>
          <a:bodyPr>
            <a:normAutofit fontScale="92500"/>
          </a:bodyPr>
          <a:lstStyle/>
          <a:p>
            <a:r>
              <a:rPr lang="es-MX" sz="2400" b="1" dirty="0">
                <a:solidFill>
                  <a:srgbClr val="FF0000"/>
                </a:solidFill>
              </a:rPr>
              <a:t>T</a:t>
            </a:r>
            <a:r>
              <a:rPr lang="es-MX" sz="2400" b="1" dirty="0" smtClean="0">
                <a:solidFill>
                  <a:srgbClr val="FF0000"/>
                </a:solidFill>
              </a:rPr>
              <a:t>res </a:t>
            </a:r>
            <a:r>
              <a:rPr lang="es-MX" sz="2400" b="1" dirty="0">
                <a:solidFill>
                  <a:srgbClr val="FF0000"/>
                </a:solidFill>
              </a:rPr>
              <a:t>iglesias que </a:t>
            </a:r>
            <a:r>
              <a:rPr lang="es-MX" sz="2400" b="1" dirty="0" smtClean="0">
                <a:solidFill>
                  <a:srgbClr val="FF0000"/>
                </a:solidFill>
              </a:rPr>
              <a:t>superan </a:t>
            </a:r>
            <a:r>
              <a:rPr lang="es-MX" sz="2400" b="1" dirty="0">
                <a:solidFill>
                  <a:srgbClr val="FF0000"/>
                </a:solidFill>
              </a:rPr>
              <a:t>el millón de miembros </a:t>
            </a:r>
            <a:r>
              <a:rPr lang="es-MX" sz="2400" b="1" dirty="0" smtClean="0">
                <a:solidFill>
                  <a:srgbClr val="FF0000"/>
                </a:solidFill>
              </a:rPr>
              <a:t> 	en </a:t>
            </a:r>
            <a:r>
              <a:rPr lang="es-MX" sz="2400" b="1" dirty="0">
                <a:solidFill>
                  <a:srgbClr val="FF0000"/>
                </a:solidFill>
              </a:rPr>
              <a:t>este continente: </a:t>
            </a:r>
          </a:p>
          <a:p>
            <a:r>
              <a:rPr lang="es-MX" sz="2400" b="1" dirty="0">
                <a:solidFill>
                  <a:srgbClr val="FF0000"/>
                </a:solidFill>
              </a:rPr>
              <a:t>Iglesia del Norte de la India 	</a:t>
            </a:r>
            <a:r>
              <a:rPr lang="es-MX" sz="2400" b="1" dirty="0" smtClean="0">
                <a:solidFill>
                  <a:srgbClr val="FF0000"/>
                </a:solidFill>
              </a:rPr>
              <a:t>2.437.500 </a:t>
            </a:r>
            <a:endParaRPr lang="es-MX" sz="2400" b="1" dirty="0">
              <a:solidFill>
                <a:srgbClr val="FF0000"/>
              </a:solidFill>
            </a:endParaRPr>
          </a:p>
          <a:p>
            <a:r>
              <a:rPr lang="es-MX" sz="2400" b="1" dirty="0">
                <a:solidFill>
                  <a:srgbClr val="FF0000"/>
                </a:solidFill>
              </a:rPr>
              <a:t>Iglesia del Sur de la India 	</a:t>
            </a:r>
            <a:r>
              <a:rPr lang="es-MX" sz="2400" b="1" dirty="0" smtClean="0">
                <a:solidFill>
                  <a:srgbClr val="FF0000"/>
                </a:solidFill>
              </a:rPr>
              <a:t>	5.950.000</a:t>
            </a:r>
            <a:endParaRPr lang="es-MX" sz="2400" b="1" dirty="0">
              <a:solidFill>
                <a:srgbClr val="FF0000"/>
              </a:solidFill>
            </a:endParaRPr>
          </a:p>
          <a:p>
            <a:r>
              <a:rPr lang="es-MX" sz="2400" b="1" dirty="0">
                <a:solidFill>
                  <a:srgbClr val="FF0000"/>
                </a:solidFill>
              </a:rPr>
              <a:t>Iglesia Metodista de Corea 	</a:t>
            </a:r>
            <a:r>
              <a:rPr lang="es-MX" sz="2400" b="1" dirty="0" smtClean="0">
                <a:solidFill>
                  <a:srgbClr val="FF0000"/>
                </a:solidFill>
              </a:rPr>
              <a:t>	2.173.339</a:t>
            </a:r>
            <a:endParaRPr lang="es-MX" sz="2400" b="1" dirty="0">
              <a:solidFill>
                <a:srgbClr val="FF0000"/>
              </a:solidFill>
            </a:endParaRPr>
          </a:p>
          <a:p>
            <a:endParaRPr lang="es-MX" dirty="0"/>
          </a:p>
        </p:txBody>
      </p:sp>
    </p:spTree>
    <p:extLst>
      <p:ext uri="{BB962C8B-B14F-4D97-AF65-F5344CB8AC3E}">
        <p14:creationId xmlns:p14="http://schemas.microsoft.com/office/powerpoint/2010/main" val="234733302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70C0"/>
                </a:solidFill>
              </a:rPr>
              <a:t>Pacífico y </a:t>
            </a:r>
            <a:r>
              <a:rPr lang="es-MX" b="1" dirty="0" err="1" smtClean="0">
                <a:solidFill>
                  <a:srgbClr val="0070C0"/>
                </a:solidFill>
              </a:rPr>
              <a:t>sudamérica</a:t>
            </a:r>
            <a:endParaRPr lang="es-MX" b="1" dirty="0">
              <a:solidFill>
                <a:srgbClr val="0070C0"/>
              </a:solidFill>
            </a:endParaRPr>
          </a:p>
        </p:txBody>
      </p:sp>
      <p:sp>
        <p:nvSpPr>
          <p:cNvPr id="3" name="2 Marcador de contenido"/>
          <p:cNvSpPr>
            <a:spLocks noGrp="1"/>
          </p:cNvSpPr>
          <p:nvPr>
            <p:ph idx="1"/>
          </p:nvPr>
        </p:nvSpPr>
        <p:spPr>
          <a:xfrm>
            <a:off x="1371600" y="2276872"/>
            <a:ext cx="6400800" cy="3456384"/>
          </a:xfrm>
        </p:spPr>
        <p:txBody>
          <a:bodyPr>
            <a:normAutofit fontScale="92500" lnSpcReduction="10000"/>
          </a:bodyPr>
          <a:lstStyle/>
          <a:p>
            <a:r>
              <a:rPr lang="es-MX" b="1" dirty="0">
                <a:solidFill>
                  <a:srgbClr val="C00000"/>
                </a:solidFill>
              </a:rPr>
              <a:t>En el Pacífico: </a:t>
            </a:r>
          </a:p>
          <a:p>
            <a:r>
              <a:rPr lang="es-MX" b="1" dirty="0">
                <a:solidFill>
                  <a:srgbClr val="FF0000"/>
                </a:solidFill>
              </a:rPr>
              <a:t>Iglesia Unida de Australia </a:t>
            </a:r>
            <a:r>
              <a:rPr lang="es-MX" b="1" dirty="0" smtClean="0">
                <a:solidFill>
                  <a:srgbClr val="FF0000"/>
                </a:solidFill>
              </a:rPr>
              <a:t> 		1.300.000  </a:t>
            </a:r>
            <a:r>
              <a:rPr lang="es-MX" b="1" dirty="0">
                <a:solidFill>
                  <a:srgbClr val="FF0000"/>
                </a:solidFill>
              </a:rPr>
              <a:t>y </a:t>
            </a:r>
          </a:p>
          <a:p>
            <a:r>
              <a:rPr lang="es-MX" b="1" dirty="0">
                <a:solidFill>
                  <a:srgbClr val="FF0000"/>
                </a:solidFill>
              </a:rPr>
              <a:t>Iglesia Unida de Nueva Guinea 	</a:t>
            </a:r>
            <a:r>
              <a:rPr lang="es-MX" b="1" dirty="0" smtClean="0">
                <a:solidFill>
                  <a:srgbClr val="FF0000"/>
                </a:solidFill>
              </a:rPr>
              <a:t>	1.000.000 </a:t>
            </a:r>
            <a:endParaRPr lang="es-MX" b="1" dirty="0">
              <a:solidFill>
                <a:srgbClr val="FF0000"/>
              </a:solidFill>
            </a:endParaRPr>
          </a:p>
          <a:p>
            <a:endParaRPr lang="es-MX" b="1" dirty="0">
              <a:solidFill>
                <a:srgbClr val="FF0000"/>
              </a:solidFill>
            </a:endParaRPr>
          </a:p>
          <a:p>
            <a:r>
              <a:rPr lang="es-MX" b="1" dirty="0">
                <a:solidFill>
                  <a:srgbClr val="C00000"/>
                </a:solidFill>
              </a:rPr>
              <a:t>En Sudamérica: </a:t>
            </a:r>
          </a:p>
          <a:p>
            <a:r>
              <a:rPr lang="es-MX" b="1" dirty="0">
                <a:solidFill>
                  <a:srgbClr val="FF0000"/>
                </a:solidFill>
              </a:rPr>
              <a:t>Iglesia Metodista Pentecostal de Chile </a:t>
            </a:r>
            <a:endParaRPr lang="es-MX" b="1" dirty="0" smtClean="0">
              <a:solidFill>
                <a:srgbClr val="FF0000"/>
              </a:solidFill>
            </a:endParaRPr>
          </a:p>
          <a:p>
            <a:r>
              <a:rPr lang="es-MX" b="1" dirty="0" smtClean="0">
                <a:solidFill>
                  <a:srgbClr val="FF0000"/>
                </a:solidFill>
              </a:rPr>
              <a:t>tiene </a:t>
            </a:r>
            <a:r>
              <a:rPr lang="es-MX" b="1" dirty="0">
                <a:solidFill>
                  <a:srgbClr val="FF0000"/>
                </a:solidFill>
              </a:rPr>
              <a:t>alrededor de </a:t>
            </a:r>
            <a:r>
              <a:rPr lang="es-MX" b="1" dirty="0" smtClean="0">
                <a:solidFill>
                  <a:srgbClr val="FF0000"/>
                </a:solidFill>
              </a:rPr>
              <a:t>			2.000.000 </a:t>
            </a:r>
            <a:r>
              <a:rPr lang="es-MX" b="1" dirty="0">
                <a:solidFill>
                  <a:srgbClr val="FF0000"/>
                </a:solidFill>
              </a:rPr>
              <a:t>de </a:t>
            </a:r>
            <a:r>
              <a:rPr lang="es-MX" b="1" dirty="0" smtClean="0">
                <a:solidFill>
                  <a:srgbClr val="FF0000"/>
                </a:solidFill>
              </a:rPr>
              <a:t>	miembros</a:t>
            </a:r>
            <a:r>
              <a:rPr lang="es-MX" b="1" dirty="0">
                <a:solidFill>
                  <a:srgbClr val="FF0000"/>
                </a:solidFill>
              </a:rPr>
              <a:t>.</a:t>
            </a:r>
          </a:p>
          <a:p>
            <a:endParaRPr lang="es-MX" dirty="0"/>
          </a:p>
          <a:p>
            <a:endParaRPr lang="es-MX" dirty="0"/>
          </a:p>
        </p:txBody>
      </p:sp>
    </p:spTree>
    <p:extLst>
      <p:ext uri="{BB962C8B-B14F-4D97-AF65-F5344CB8AC3E}">
        <p14:creationId xmlns:p14="http://schemas.microsoft.com/office/powerpoint/2010/main" val="15213514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96752"/>
            <a:ext cx="6400800" cy="576064"/>
          </a:xfrm>
        </p:spPr>
        <p:txBody>
          <a:bodyPr>
            <a:normAutofit fontScale="90000"/>
          </a:bodyPr>
          <a:lstStyle/>
          <a:p>
            <a:r>
              <a:rPr lang="es-MX" b="1" dirty="0" smtClean="0">
                <a:solidFill>
                  <a:srgbClr val="0070C0"/>
                </a:solidFill>
              </a:rPr>
              <a:t>Reino de tonga</a:t>
            </a:r>
            <a:endParaRPr lang="es-MX" b="1" dirty="0">
              <a:solidFill>
                <a:srgbClr val="0070C0"/>
              </a:solidFill>
            </a:endParaRPr>
          </a:p>
        </p:txBody>
      </p:sp>
      <p:sp>
        <p:nvSpPr>
          <p:cNvPr id="3" name="2 Marcador de contenido"/>
          <p:cNvSpPr>
            <a:spLocks noGrp="1"/>
          </p:cNvSpPr>
          <p:nvPr>
            <p:ph idx="1"/>
          </p:nvPr>
        </p:nvSpPr>
        <p:spPr>
          <a:xfrm>
            <a:off x="1115616" y="2276872"/>
            <a:ext cx="6840760" cy="4104456"/>
          </a:xfrm>
        </p:spPr>
        <p:txBody>
          <a:bodyPr/>
          <a:lstStyle/>
          <a:p>
            <a:pPr algn="just"/>
            <a:r>
              <a:rPr lang="es-MX" b="1" dirty="0" smtClean="0">
                <a:solidFill>
                  <a:srgbClr val="FF0000"/>
                </a:solidFill>
              </a:rPr>
              <a:t>País de 100,000 habitantes, con más del 43% metodistas</a:t>
            </a:r>
          </a:p>
          <a:p>
            <a:pPr algn="just"/>
            <a:r>
              <a:rPr lang="es-MX" b="1" dirty="0" smtClean="0">
                <a:solidFill>
                  <a:srgbClr val="FF0000"/>
                </a:solidFill>
              </a:rPr>
              <a:t>Misioneros protestantes fundaron la primera misión cristiana en el Archipiélago, iniciando educación escolar en 1826, incorporando a sus enseñanzas las ideas de Juan Wesley</a:t>
            </a:r>
          </a:p>
          <a:p>
            <a:pPr algn="just"/>
            <a:r>
              <a:rPr lang="es-MX" b="1" dirty="0" smtClean="0">
                <a:solidFill>
                  <a:srgbClr val="FF0000"/>
                </a:solidFill>
              </a:rPr>
              <a:t>Tonga se independizó del protectorado británico en junio de 1970 </a:t>
            </a:r>
          </a:p>
          <a:p>
            <a:pPr algn="just"/>
            <a:r>
              <a:rPr lang="es-MX" b="1" dirty="0" smtClean="0">
                <a:solidFill>
                  <a:srgbClr val="FF0000"/>
                </a:solidFill>
              </a:rPr>
              <a:t>El actual rey, </a:t>
            </a:r>
            <a:r>
              <a:rPr lang="es-MX" b="1" dirty="0" err="1" smtClean="0">
                <a:solidFill>
                  <a:srgbClr val="FF0000"/>
                </a:solidFill>
              </a:rPr>
              <a:t>Siaosi</a:t>
            </a:r>
            <a:r>
              <a:rPr lang="es-MX" b="1" dirty="0" smtClean="0">
                <a:solidFill>
                  <a:srgbClr val="FF0000"/>
                </a:solidFill>
              </a:rPr>
              <a:t> </a:t>
            </a:r>
            <a:r>
              <a:rPr lang="es-MX" b="1" dirty="0" err="1" smtClean="0">
                <a:solidFill>
                  <a:srgbClr val="FF0000"/>
                </a:solidFill>
              </a:rPr>
              <a:t>Tupoe</a:t>
            </a:r>
            <a:r>
              <a:rPr lang="es-MX" b="1" dirty="0" smtClean="0">
                <a:solidFill>
                  <a:srgbClr val="FF0000"/>
                </a:solidFill>
              </a:rPr>
              <a:t> V, nacido en 1948</a:t>
            </a:r>
            <a:r>
              <a:rPr lang="es-MX" b="1" dirty="0">
                <a:solidFill>
                  <a:srgbClr val="FF0000"/>
                </a:solidFill>
              </a:rPr>
              <a:t>,</a:t>
            </a:r>
            <a:r>
              <a:rPr lang="es-MX" b="1" dirty="0" smtClean="0">
                <a:solidFill>
                  <a:srgbClr val="FF0000"/>
                </a:solidFill>
              </a:rPr>
              <a:t> así como la familia real son miembros de la Iglesia Metodista.</a:t>
            </a:r>
            <a:endParaRPr lang="es-MX" b="1" dirty="0">
              <a:solidFill>
                <a:srgbClr val="FF0000"/>
              </a:solidFill>
            </a:endParaRPr>
          </a:p>
        </p:txBody>
      </p:sp>
      <p:pic>
        <p:nvPicPr>
          <p:cNvPr id="1026" name="Picture 2" descr="C:\Users\usuario\Documents\EEMEX\platica s-metodismo\fotos plática\tonga, escud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196752"/>
            <a:ext cx="504056" cy="56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7587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96752"/>
            <a:ext cx="6400800" cy="864096"/>
          </a:xfrm>
        </p:spPr>
        <p:txBody>
          <a:bodyPr>
            <a:normAutofit/>
          </a:bodyPr>
          <a:lstStyle/>
          <a:p>
            <a:r>
              <a:rPr lang="es-MX" sz="2400" b="1" dirty="0" smtClean="0">
                <a:solidFill>
                  <a:srgbClr val="0070C0"/>
                </a:solidFill>
              </a:rPr>
              <a:t>OTRAS IGLESIAS METODISTAS </a:t>
            </a:r>
            <a:br>
              <a:rPr lang="es-MX" sz="2400" b="1" dirty="0" smtClean="0">
                <a:solidFill>
                  <a:srgbClr val="0070C0"/>
                </a:solidFill>
              </a:rPr>
            </a:br>
            <a:r>
              <a:rPr lang="es-MX" sz="2400" b="1" dirty="0" smtClean="0">
                <a:solidFill>
                  <a:srgbClr val="0070C0"/>
                </a:solidFill>
              </a:rPr>
              <a:t>NO AFILIADAS AL CMM</a:t>
            </a:r>
            <a:endParaRPr lang="es-MX" sz="2400" b="1" dirty="0">
              <a:solidFill>
                <a:srgbClr val="0070C0"/>
              </a:solidFill>
            </a:endParaRPr>
          </a:p>
        </p:txBody>
      </p:sp>
      <p:sp>
        <p:nvSpPr>
          <p:cNvPr id="3" name="2 Marcador de contenido"/>
          <p:cNvSpPr>
            <a:spLocks noGrp="1"/>
          </p:cNvSpPr>
          <p:nvPr>
            <p:ph idx="1"/>
          </p:nvPr>
        </p:nvSpPr>
        <p:spPr>
          <a:xfrm>
            <a:off x="1371600" y="2204864"/>
            <a:ext cx="6400800" cy="3384376"/>
          </a:xfrm>
        </p:spPr>
        <p:txBody>
          <a:bodyPr>
            <a:normAutofit fontScale="85000" lnSpcReduction="10000"/>
          </a:bodyPr>
          <a:lstStyle/>
          <a:p>
            <a:r>
              <a:rPr lang="es-MX" b="1" dirty="0">
                <a:solidFill>
                  <a:srgbClr val="FF0000"/>
                </a:solidFill>
              </a:rPr>
              <a:t>Iglesia Metodista Bíblica</a:t>
            </a:r>
          </a:p>
          <a:p>
            <a:r>
              <a:rPr lang="es-MX" b="1" dirty="0">
                <a:solidFill>
                  <a:srgbClr val="FF0000"/>
                </a:solidFill>
              </a:rPr>
              <a:t>Iglesia Episcopal Metodista Británica</a:t>
            </a:r>
          </a:p>
          <a:p>
            <a:r>
              <a:rPr lang="es-MX" b="1" dirty="0">
                <a:solidFill>
                  <a:srgbClr val="FF0000"/>
                </a:solidFill>
              </a:rPr>
              <a:t>Iglesia Metodista Congregacional</a:t>
            </a:r>
          </a:p>
          <a:p>
            <a:r>
              <a:rPr lang="es-MX" b="1" dirty="0">
                <a:solidFill>
                  <a:srgbClr val="FF0000"/>
                </a:solidFill>
              </a:rPr>
              <a:t>Iglesia Metodista Evangélica</a:t>
            </a:r>
          </a:p>
          <a:p>
            <a:r>
              <a:rPr lang="es-MX" b="1" dirty="0">
                <a:solidFill>
                  <a:srgbClr val="FF0000"/>
                </a:solidFill>
              </a:rPr>
              <a:t>Comunidad de Iglesias Metodistas Independientes</a:t>
            </a:r>
          </a:p>
          <a:p>
            <a:r>
              <a:rPr lang="es-MX" b="1" dirty="0">
                <a:solidFill>
                  <a:srgbClr val="FF0000"/>
                </a:solidFill>
              </a:rPr>
              <a:t>Conferencia Metodista Fundamental, Inc.</a:t>
            </a:r>
          </a:p>
          <a:p>
            <a:r>
              <a:rPr lang="es-MX" b="1" dirty="0">
                <a:solidFill>
                  <a:srgbClr val="FF0000"/>
                </a:solidFill>
              </a:rPr>
              <a:t>Iglesia Metodista Primitiva (USA)</a:t>
            </a:r>
          </a:p>
          <a:p>
            <a:r>
              <a:rPr lang="es-MX" b="1" dirty="0">
                <a:solidFill>
                  <a:srgbClr val="FF0000"/>
                </a:solidFill>
              </a:rPr>
              <a:t>Ejército de Salvación</a:t>
            </a:r>
          </a:p>
          <a:p>
            <a:r>
              <a:rPr lang="es-MX" b="1" dirty="0">
                <a:solidFill>
                  <a:srgbClr val="FF0000"/>
                </a:solidFill>
              </a:rPr>
              <a:t>Unión Reformada </a:t>
            </a:r>
            <a:r>
              <a:rPr lang="es-MX" b="1" dirty="0" err="1">
                <a:solidFill>
                  <a:srgbClr val="FF0000"/>
                </a:solidFill>
              </a:rPr>
              <a:t>Wesleyana</a:t>
            </a:r>
            <a:r>
              <a:rPr lang="es-MX" b="1" dirty="0">
                <a:solidFill>
                  <a:srgbClr val="FF0000"/>
                </a:solidFill>
              </a:rPr>
              <a:t> (Reino Unido)</a:t>
            </a:r>
          </a:p>
        </p:txBody>
      </p:sp>
    </p:spTree>
    <p:extLst>
      <p:ext uri="{BB962C8B-B14F-4D97-AF65-F5344CB8AC3E}">
        <p14:creationId xmlns:p14="http://schemas.microsoft.com/office/powerpoint/2010/main" val="395055314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err="1" smtClean="0">
                <a:solidFill>
                  <a:srgbClr val="0070C0"/>
                </a:solidFill>
              </a:rPr>
              <a:t>fiji</a:t>
            </a:r>
            <a:endParaRPr lang="es-MX" b="1" dirty="0">
              <a:solidFill>
                <a:srgbClr val="0070C0"/>
              </a:solidFill>
            </a:endParaRPr>
          </a:p>
        </p:txBody>
      </p:sp>
      <p:sp>
        <p:nvSpPr>
          <p:cNvPr id="3" name="2 Marcador de contenido"/>
          <p:cNvSpPr>
            <a:spLocks noGrp="1"/>
          </p:cNvSpPr>
          <p:nvPr>
            <p:ph idx="1"/>
          </p:nvPr>
        </p:nvSpPr>
        <p:spPr/>
        <p:txBody>
          <a:bodyPr/>
          <a:lstStyle/>
          <a:p>
            <a:pPr algn="just"/>
            <a:r>
              <a:rPr lang="es-MX" dirty="0" smtClean="0"/>
              <a:t> </a:t>
            </a:r>
            <a:r>
              <a:rPr lang="es-MX" sz="2400" b="1" dirty="0" smtClean="0">
                <a:solidFill>
                  <a:srgbClr val="FF0000"/>
                </a:solidFill>
              </a:rPr>
              <a:t>Destacamos la </a:t>
            </a:r>
            <a:r>
              <a:rPr lang="es-MX" sz="2400" b="1" dirty="0">
                <a:solidFill>
                  <a:srgbClr val="FF0000"/>
                </a:solidFill>
              </a:rPr>
              <a:t>alta proporción de la población polinesia de </a:t>
            </a:r>
            <a:r>
              <a:rPr lang="es-MX" sz="2400" b="1" dirty="0" err="1">
                <a:solidFill>
                  <a:srgbClr val="FF0000"/>
                </a:solidFill>
              </a:rPr>
              <a:t>Fiji</a:t>
            </a:r>
            <a:r>
              <a:rPr lang="es-MX" sz="2400" b="1" dirty="0">
                <a:solidFill>
                  <a:srgbClr val="FF0000"/>
                </a:solidFill>
              </a:rPr>
              <a:t> </a:t>
            </a:r>
            <a:r>
              <a:rPr lang="es-MX" sz="2400" b="1" dirty="0" smtClean="0">
                <a:solidFill>
                  <a:srgbClr val="FF0000"/>
                </a:solidFill>
              </a:rPr>
              <a:t>que es </a:t>
            </a:r>
            <a:r>
              <a:rPr lang="es-MX" sz="2400" b="1" dirty="0">
                <a:solidFill>
                  <a:srgbClr val="FF0000"/>
                </a:solidFill>
              </a:rPr>
              <a:t>metodista. </a:t>
            </a:r>
            <a:endParaRPr lang="es-MX" sz="2400" b="1" dirty="0" smtClean="0">
              <a:solidFill>
                <a:srgbClr val="FF0000"/>
              </a:solidFill>
            </a:endParaRPr>
          </a:p>
          <a:p>
            <a:pPr algn="just"/>
            <a:r>
              <a:rPr lang="es-MX" sz="2400" b="1" dirty="0" err="1" smtClean="0">
                <a:solidFill>
                  <a:srgbClr val="FF0000"/>
                </a:solidFill>
              </a:rPr>
              <a:t>Fiji</a:t>
            </a:r>
            <a:r>
              <a:rPr lang="es-MX" sz="2400" b="1" dirty="0" smtClean="0">
                <a:solidFill>
                  <a:srgbClr val="FF0000"/>
                </a:solidFill>
              </a:rPr>
              <a:t> </a:t>
            </a:r>
            <a:r>
              <a:rPr lang="es-MX" sz="2400" b="1" dirty="0">
                <a:solidFill>
                  <a:srgbClr val="FF0000"/>
                </a:solidFill>
              </a:rPr>
              <a:t>tiene el porcentaje (con respecto al total de su población) </a:t>
            </a:r>
            <a:r>
              <a:rPr lang="es-MX" sz="2400" b="1" dirty="0" smtClean="0">
                <a:solidFill>
                  <a:srgbClr val="FF0000"/>
                </a:solidFill>
              </a:rPr>
              <a:t>del 36,2%, otro de los más altos en el mundo.</a:t>
            </a:r>
            <a:endParaRPr lang="es-MX" sz="2400" b="1" dirty="0">
              <a:solidFill>
                <a:srgbClr val="FF0000"/>
              </a:solidFill>
            </a:endParaRPr>
          </a:p>
        </p:txBody>
      </p:sp>
      <p:pic>
        <p:nvPicPr>
          <p:cNvPr id="2050" name="Picture 2" descr="C:\Users\usuario\Documents\EEMEX\platica s-metodismo\fotos plática\fiji, escud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268760"/>
            <a:ext cx="720080" cy="70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5168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5122" name="Picture 2" descr="C:\Users\usuario\Documents\EEMEX\platica s-metodismo\fotos plática\religiones del mundo.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908719"/>
            <a:ext cx="662473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79218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52736"/>
            <a:ext cx="6400800" cy="648072"/>
          </a:xfrm>
        </p:spPr>
        <p:txBody>
          <a:bodyPr>
            <a:normAutofit/>
          </a:bodyPr>
          <a:lstStyle/>
          <a:p>
            <a:r>
              <a:rPr lang="es-MX" sz="2800" b="1" dirty="0">
                <a:solidFill>
                  <a:srgbClr val="0070C0"/>
                </a:solidFill>
              </a:rPr>
              <a:t>El metodismo por  </a:t>
            </a:r>
            <a:r>
              <a:rPr lang="es-MX" sz="2800" b="1" dirty="0" smtClean="0">
                <a:solidFill>
                  <a:srgbClr val="0070C0"/>
                </a:solidFill>
              </a:rPr>
              <a:t>zonas</a:t>
            </a:r>
            <a:endParaRPr lang="es-MX" sz="2800" b="1" dirty="0">
              <a:solidFill>
                <a:srgbClr val="0070C0"/>
              </a:solidFill>
            </a:endParaRPr>
          </a:p>
        </p:txBody>
      </p:sp>
      <p:sp>
        <p:nvSpPr>
          <p:cNvPr id="3" name="2 Marcador de contenido"/>
          <p:cNvSpPr>
            <a:spLocks noGrp="1"/>
          </p:cNvSpPr>
          <p:nvPr>
            <p:ph idx="1"/>
          </p:nvPr>
        </p:nvSpPr>
        <p:spPr>
          <a:xfrm>
            <a:off x="1043608" y="2348880"/>
            <a:ext cx="6984776" cy="3456384"/>
          </a:xfrm>
        </p:spPr>
        <p:txBody>
          <a:bodyPr>
            <a:normAutofit/>
          </a:bodyPr>
          <a:lstStyle/>
          <a:p>
            <a:r>
              <a:rPr lang="es-MX" b="1" dirty="0" smtClean="0">
                <a:solidFill>
                  <a:srgbClr val="FF0000"/>
                </a:solidFill>
              </a:rPr>
              <a:t>El </a:t>
            </a:r>
            <a:r>
              <a:rPr lang="es-MX" b="1" dirty="0">
                <a:solidFill>
                  <a:srgbClr val="FF0000"/>
                </a:solidFill>
              </a:rPr>
              <a:t>metodismo es mayormente </a:t>
            </a:r>
            <a:r>
              <a:rPr lang="es-MX" b="1" dirty="0" smtClean="0">
                <a:solidFill>
                  <a:srgbClr val="FF0000"/>
                </a:solidFill>
              </a:rPr>
              <a:t>africano, </a:t>
            </a:r>
            <a:r>
              <a:rPr lang="es-MX" b="1" dirty="0">
                <a:solidFill>
                  <a:srgbClr val="FF0000"/>
                </a:solidFill>
              </a:rPr>
              <a:t>con 130 Iglesias y </a:t>
            </a:r>
            <a:endParaRPr lang="es-MX" b="1" dirty="0" smtClean="0">
              <a:solidFill>
                <a:srgbClr val="FF0000"/>
              </a:solidFill>
            </a:endParaRPr>
          </a:p>
          <a:p>
            <a:pPr marL="514350" lvl="1" indent="0">
              <a:buNone/>
            </a:pPr>
            <a:r>
              <a:rPr lang="es-MX" b="1" dirty="0" smtClean="0">
                <a:solidFill>
                  <a:srgbClr val="FF0000"/>
                </a:solidFill>
              </a:rPr>
              <a:t>24.884.398 </a:t>
            </a:r>
            <a:r>
              <a:rPr lang="es-MX" b="1" dirty="0">
                <a:solidFill>
                  <a:srgbClr val="FF0000"/>
                </a:solidFill>
              </a:rPr>
              <a:t>miembros</a:t>
            </a:r>
          </a:p>
          <a:p>
            <a:r>
              <a:rPr lang="es-MX" b="1" dirty="0">
                <a:solidFill>
                  <a:srgbClr val="FF0000"/>
                </a:solidFill>
              </a:rPr>
              <a:t>En segundo lugar América del norte (Canadá, EE UU y México) </a:t>
            </a:r>
            <a:endParaRPr lang="es-MX" b="1" dirty="0" smtClean="0">
              <a:solidFill>
                <a:srgbClr val="FF0000"/>
              </a:solidFill>
            </a:endParaRPr>
          </a:p>
          <a:p>
            <a:pPr marL="514350" lvl="1" indent="0">
              <a:buNone/>
            </a:pPr>
            <a:r>
              <a:rPr lang="es-MX" b="1" dirty="0" smtClean="0">
                <a:solidFill>
                  <a:srgbClr val="FF0000"/>
                </a:solidFill>
              </a:rPr>
              <a:t>con </a:t>
            </a:r>
            <a:r>
              <a:rPr lang="es-MX" b="1" dirty="0">
                <a:solidFill>
                  <a:srgbClr val="FF0000"/>
                </a:solidFill>
              </a:rPr>
              <a:t>30 Iglesias y 24.410.410 miembros. </a:t>
            </a:r>
          </a:p>
          <a:p>
            <a:r>
              <a:rPr lang="es-MX" b="1" dirty="0">
                <a:solidFill>
                  <a:srgbClr val="FF0000"/>
                </a:solidFill>
              </a:rPr>
              <a:t>Tercer lugar, los metodistas asiáticos con 67 Iglesias y 15.836.197 </a:t>
            </a:r>
            <a:endParaRPr lang="es-MX" b="1" dirty="0" smtClean="0">
              <a:solidFill>
                <a:srgbClr val="FF0000"/>
              </a:solidFill>
            </a:endParaRPr>
          </a:p>
          <a:p>
            <a:pPr marL="514350" lvl="1" indent="0">
              <a:buNone/>
            </a:pPr>
            <a:r>
              <a:rPr lang="es-MX" b="1" dirty="0" smtClean="0">
                <a:solidFill>
                  <a:srgbClr val="FF0000"/>
                </a:solidFill>
              </a:rPr>
              <a:t>miembros</a:t>
            </a:r>
            <a:r>
              <a:rPr lang="es-MX" b="1" dirty="0">
                <a:solidFill>
                  <a:srgbClr val="FF0000"/>
                </a:solidFill>
              </a:rPr>
              <a:t>.</a:t>
            </a:r>
          </a:p>
          <a:p>
            <a:r>
              <a:rPr lang="es-MX" b="1" dirty="0">
                <a:solidFill>
                  <a:srgbClr val="FF0000"/>
                </a:solidFill>
              </a:rPr>
              <a:t>El 10% restante se reparte entre el Pacífico, Sudamérica, América </a:t>
            </a:r>
            <a:endParaRPr lang="es-MX" b="1" dirty="0" smtClean="0">
              <a:solidFill>
                <a:srgbClr val="FF0000"/>
              </a:solidFill>
            </a:endParaRPr>
          </a:p>
          <a:p>
            <a:pPr marL="514350" lvl="1" indent="0">
              <a:buNone/>
            </a:pPr>
            <a:r>
              <a:rPr lang="es-MX" b="1" dirty="0" smtClean="0">
                <a:solidFill>
                  <a:srgbClr val="FF0000"/>
                </a:solidFill>
              </a:rPr>
              <a:t>Central </a:t>
            </a:r>
            <a:r>
              <a:rPr lang="es-MX" b="1" dirty="0">
                <a:solidFill>
                  <a:srgbClr val="FF0000"/>
                </a:solidFill>
              </a:rPr>
              <a:t>y el Caribe, Europa y Oriente Medio. </a:t>
            </a:r>
          </a:p>
          <a:p>
            <a:endParaRPr lang="es-MX" dirty="0"/>
          </a:p>
        </p:txBody>
      </p:sp>
    </p:spTree>
    <p:extLst>
      <p:ext uri="{BB962C8B-B14F-4D97-AF65-F5344CB8AC3E}">
        <p14:creationId xmlns:p14="http://schemas.microsoft.com/office/powerpoint/2010/main" val="44678819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0070C0"/>
                </a:solidFill>
              </a:rPr>
              <a:t>De este ultimo 10%</a:t>
            </a:r>
            <a:endParaRPr lang="es-MX" b="1" dirty="0">
              <a:solidFill>
                <a:srgbClr val="0070C0"/>
              </a:solidFill>
            </a:endParaRPr>
          </a:p>
        </p:txBody>
      </p:sp>
      <p:sp>
        <p:nvSpPr>
          <p:cNvPr id="3" name="2 Marcador de contenido"/>
          <p:cNvSpPr>
            <a:spLocks noGrp="1"/>
          </p:cNvSpPr>
          <p:nvPr>
            <p:ph idx="1"/>
          </p:nvPr>
        </p:nvSpPr>
        <p:spPr>
          <a:xfrm>
            <a:off x="1187624" y="2348880"/>
            <a:ext cx="6912768" cy="4680520"/>
          </a:xfrm>
        </p:spPr>
        <p:txBody>
          <a:bodyPr>
            <a:normAutofit/>
          </a:bodyPr>
          <a:lstStyle/>
          <a:p>
            <a:r>
              <a:rPr lang="es-MX" b="1" dirty="0" smtClean="0">
                <a:solidFill>
                  <a:srgbClr val="FF0000"/>
                </a:solidFill>
              </a:rPr>
              <a:t>Encabeza la </a:t>
            </a:r>
            <a:r>
              <a:rPr lang="es-MX" b="1" dirty="0">
                <a:solidFill>
                  <a:srgbClr val="FF0000"/>
                </a:solidFill>
              </a:rPr>
              <a:t>lista el Pacífico con 25 Iglesias y 2.858.601 miembros </a:t>
            </a:r>
            <a:endParaRPr lang="es-MX" b="1" dirty="0" smtClean="0">
              <a:solidFill>
                <a:srgbClr val="FF0000"/>
              </a:solidFill>
            </a:endParaRPr>
          </a:p>
          <a:p>
            <a:r>
              <a:rPr lang="es-MX" b="1" dirty="0" smtClean="0">
                <a:solidFill>
                  <a:srgbClr val="FF0000"/>
                </a:solidFill>
              </a:rPr>
              <a:t>casi </a:t>
            </a:r>
            <a:r>
              <a:rPr lang="es-MX" b="1" dirty="0">
                <a:solidFill>
                  <a:srgbClr val="FF0000"/>
                </a:solidFill>
              </a:rPr>
              <a:t>a la par con Sudamérica con 42 Iglesias y 2.641.240 miembros. </a:t>
            </a:r>
          </a:p>
          <a:p>
            <a:r>
              <a:rPr lang="es-MX" b="1" dirty="0">
                <a:solidFill>
                  <a:srgbClr val="FF0000"/>
                </a:solidFill>
              </a:rPr>
              <a:t>El tercer grupo lo integran América Central y el Caribe con 93 </a:t>
            </a:r>
            <a:endParaRPr lang="es-MX" b="1" dirty="0" smtClean="0">
              <a:solidFill>
                <a:srgbClr val="FF0000"/>
              </a:solidFill>
            </a:endParaRPr>
          </a:p>
          <a:p>
            <a:pPr marL="514350" lvl="1" indent="0">
              <a:buNone/>
            </a:pPr>
            <a:r>
              <a:rPr lang="es-MX" b="1" dirty="0" smtClean="0">
                <a:solidFill>
                  <a:srgbClr val="FF0000"/>
                </a:solidFill>
              </a:rPr>
              <a:t>Iglesias </a:t>
            </a:r>
            <a:r>
              <a:rPr lang="es-MX" b="1" dirty="0">
                <a:solidFill>
                  <a:srgbClr val="FF0000"/>
                </a:solidFill>
              </a:rPr>
              <a:t>y 1.251.191 </a:t>
            </a:r>
          </a:p>
          <a:p>
            <a:r>
              <a:rPr lang="es-MX" b="1" dirty="0">
                <a:solidFill>
                  <a:srgbClr val="FF0000"/>
                </a:solidFill>
              </a:rPr>
              <a:t>junto a Europa con 73 Iglesias y 1.128.324. </a:t>
            </a:r>
          </a:p>
          <a:p>
            <a:r>
              <a:rPr lang="es-MX" b="1" dirty="0">
                <a:solidFill>
                  <a:srgbClr val="FF0000"/>
                </a:solidFill>
              </a:rPr>
              <a:t>Por último encontramos Oriente Medio con 6 Iglesias y 35.002 </a:t>
            </a:r>
            <a:endParaRPr lang="es-MX" b="1" dirty="0" smtClean="0">
              <a:solidFill>
                <a:srgbClr val="FF0000"/>
              </a:solidFill>
            </a:endParaRPr>
          </a:p>
          <a:p>
            <a:pPr marL="514350" lvl="1" indent="0">
              <a:buNone/>
            </a:pPr>
            <a:r>
              <a:rPr lang="es-MX" b="1" dirty="0" smtClean="0">
                <a:solidFill>
                  <a:srgbClr val="FF0000"/>
                </a:solidFill>
              </a:rPr>
              <a:t>miembros</a:t>
            </a:r>
            <a:r>
              <a:rPr lang="es-MX" b="1" dirty="0">
                <a:solidFill>
                  <a:srgbClr val="FF0000"/>
                </a:solidFill>
              </a:rPr>
              <a:t>.</a:t>
            </a:r>
          </a:p>
        </p:txBody>
      </p:sp>
    </p:spTree>
    <p:extLst>
      <p:ext uri="{BB962C8B-B14F-4D97-AF65-F5344CB8AC3E}">
        <p14:creationId xmlns:p14="http://schemas.microsoft.com/office/powerpoint/2010/main" val="427368623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err="1" smtClean="0"/>
              <a:t>Himnología</a:t>
            </a:r>
            <a:r>
              <a:rPr lang="es-MX" b="1" dirty="0" smtClean="0"/>
              <a:t> metodista</a:t>
            </a:r>
            <a:endParaRPr lang="es-MX"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718" y="2276872"/>
            <a:ext cx="4439633" cy="334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934048"/>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800" b="1" dirty="0" smtClean="0">
                <a:solidFill>
                  <a:srgbClr val="0070C0"/>
                </a:solidFill>
              </a:rPr>
              <a:t>       Aportación:</a:t>
            </a:r>
            <a:br>
              <a:rPr lang="es-MX" sz="2800" b="1" dirty="0" smtClean="0">
                <a:solidFill>
                  <a:srgbClr val="0070C0"/>
                </a:solidFill>
              </a:rPr>
            </a:br>
            <a:r>
              <a:rPr lang="es-MX" sz="2800" b="1" dirty="0" smtClean="0">
                <a:solidFill>
                  <a:srgbClr val="0070C0"/>
                </a:solidFill>
              </a:rPr>
              <a:t>       una fe que canta</a:t>
            </a:r>
            <a:endParaRPr lang="es-MX" sz="2800" b="1" dirty="0">
              <a:solidFill>
                <a:srgbClr val="0070C0"/>
              </a:solidFill>
            </a:endParaRPr>
          </a:p>
        </p:txBody>
      </p:sp>
      <p:sp>
        <p:nvSpPr>
          <p:cNvPr id="3" name="2 Marcador de contenido"/>
          <p:cNvSpPr>
            <a:spLocks noGrp="1"/>
          </p:cNvSpPr>
          <p:nvPr>
            <p:ph idx="1"/>
          </p:nvPr>
        </p:nvSpPr>
        <p:spPr>
          <a:xfrm>
            <a:off x="971600" y="2276872"/>
            <a:ext cx="7200800" cy="3456384"/>
          </a:xfrm>
        </p:spPr>
        <p:txBody>
          <a:bodyPr>
            <a:normAutofit lnSpcReduction="10000"/>
          </a:bodyPr>
          <a:lstStyle/>
          <a:p>
            <a:pPr indent="0" algn="just">
              <a:buNone/>
            </a:pPr>
            <a:r>
              <a:rPr lang="es-MX" b="1" dirty="0" smtClean="0">
                <a:solidFill>
                  <a:srgbClr val="FF0000"/>
                </a:solidFill>
              </a:rPr>
              <a:t>El </a:t>
            </a:r>
            <a:r>
              <a:rPr lang="es-MX" b="1" dirty="0">
                <a:solidFill>
                  <a:srgbClr val="FF0000"/>
                </a:solidFill>
              </a:rPr>
              <a:t>Metodismo se convirtió en una movimiento que canta. El mismo Carlos Wesley se consagró a la tarea de escribir himnos que abarcaban la fe y la vida. </a:t>
            </a:r>
            <a:endParaRPr lang="es-MX" b="1" dirty="0" smtClean="0">
              <a:solidFill>
                <a:srgbClr val="FF0000"/>
              </a:solidFill>
            </a:endParaRPr>
          </a:p>
          <a:p>
            <a:pPr algn="just"/>
            <a:r>
              <a:rPr lang="es-MX" b="1" dirty="0" smtClean="0">
                <a:solidFill>
                  <a:srgbClr val="FF0000"/>
                </a:solidFill>
              </a:rPr>
              <a:t>El </a:t>
            </a:r>
            <a:r>
              <a:rPr lang="es-MX" b="1" dirty="0">
                <a:solidFill>
                  <a:srgbClr val="FF0000"/>
                </a:solidFill>
              </a:rPr>
              <a:t>y su hermano Juan publicaron muchos de esos himnos en panfletos e himnarios para circulación entre las sociedades Metodistas. </a:t>
            </a:r>
            <a:endParaRPr lang="es-MX" b="1" dirty="0" smtClean="0">
              <a:solidFill>
                <a:srgbClr val="FF0000"/>
              </a:solidFill>
            </a:endParaRPr>
          </a:p>
          <a:p>
            <a:pPr algn="just"/>
            <a:r>
              <a:rPr lang="es-MX" b="1" dirty="0" smtClean="0">
                <a:solidFill>
                  <a:srgbClr val="FF0000"/>
                </a:solidFill>
              </a:rPr>
              <a:t>Durante </a:t>
            </a:r>
            <a:r>
              <a:rPr lang="es-MX" b="1" dirty="0">
                <a:solidFill>
                  <a:srgbClr val="FF0000"/>
                </a:solidFill>
              </a:rPr>
              <a:t>su vida, Carlos escribió unos 9,000 himnos y poemas. Juan, también un excelente compositor de himnos, a menudo editó los himnos de su hermano para su publicación</a:t>
            </a:r>
          </a:p>
        </p:txBody>
      </p:sp>
      <p:pic>
        <p:nvPicPr>
          <p:cNvPr id="4098" name="Picture 2" descr="C:\Users\usuario\Documents\EEMEX\platica s-metodismo\fotos plática\Cor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124744"/>
            <a:ext cx="1080120" cy="71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93654"/>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295400"/>
            <a:ext cx="6400800" cy="909464"/>
          </a:xfrm>
        </p:spPr>
        <p:txBody>
          <a:bodyPr>
            <a:normAutofit fontScale="90000"/>
          </a:bodyPr>
          <a:lstStyle/>
          <a:p>
            <a:r>
              <a:rPr lang="es-MX" b="1" dirty="0" smtClean="0">
                <a:solidFill>
                  <a:srgbClr val="0070C0"/>
                </a:solidFill>
              </a:rPr>
              <a:t>La </a:t>
            </a:r>
            <a:r>
              <a:rPr lang="es-MX" b="1" dirty="0" err="1" smtClean="0">
                <a:solidFill>
                  <a:srgbClr val="0070C0"/>
                </a:solidFill>
              </a:rPr>
              <a:t>himnologia</a:t>
            </a:r>
            <a:r>
              <a:rPr lang="es-MX" b="1" dirty="0" smtClean="0">
                <a:solidFill>
                  <a:srgbClr val="0070C0"/>
                </a:solidFill>
              </a:rPr>
              <a:t> metodista</a:t>
            </a:r>
            <a:endParaRPr lang="es-MX" b="1" dirty="0">
              <a:solidFill>
                <a:srgbClr val="0070C0"/>
              </a:solidFill>
            </a:endParaRPr>
          </a:p>
        </p:txBody>
      </p:sp>
      <p:sp>
        <p:nvSpPr>
          <p:cNvPr id="3" name="2 Marcador de contenido"/>
          <p:cNvSpPr>
            <a:spLocks noGrp="1"/>
          </p:cNvSpPr>
          <p:nvPr>
            <p:ph idx="1"/>
          </p:nvPr>
        </p:nvSpPr>
        <p:spPr>
          <a:xfrm>
            <a:off x="1371600" y="2276872"/>
            <a:ext cx="6400800" cy="3209529"/>
          </a:xfrm>
        </p:spPr>
        <p:txBody>
          <a:bodyPr>
            <a:noAutofit/>
          </a:bodyPr>
          <a:lstStyle/>
          <a:p>
            <a:pPr algn="just"/>
            <a:r>
              <a:rPr lang="es-MX" sz="2000" b="1" dirty="0" smtClean="0">
                <a:solidFill>
                  <a:srgbClr val="FF0000"/>
                </a:solidFill>
              </a:rPr>
              <a:t>Así, en todo el mundo, México incluido, la </a:t>
            </a:r>
            <a:r>
              <a:rPr lang="es-MX" sz="2000" b="1" dirty="0" err="1" smtClean="0">
                <a:solidFill>
                  <a:srgbClr val="FF0000"/>
                </a:solidFill>
              </a:rPr>
              <a:t>himnología</a:t>
            </a:r>
            <a:r>
              <a:rPr lang="es-MX" sz="2000" b="1" dirty="0" smtClean="0">
                <a:solidFill>
                  <a:srgbClr val="FF0000"/>
                </a:solidFill>
              </a:rPr>
              <a:t> es un aspecto que distingue la adoración metodista a Dios.</a:t>
            </a:r>
          </a:p>
          <a:p>
            <a:pPr algn="just"/>
            <a:r>
              <a:rPr lang="es-MX" sz="2000" b="1" dirty="0" smtClean="0">
                <a:solidFill>
                  <a:srgbClr val="FF0000"/>
                </a:solidFill>
              </a:rPr>
              <a:t>Más de cincuenta </a:t>
            </a:r>
            <a:r>
              <a:rPr lang="es-MX" sz="2000" b="1" dirty="0" err="1" smtClean="0">
                <a:solidFill>
                  <a:srgbClr val="FF0000"/>
                </a:solidFill>
              </a:rPr>
              <a:t>himnologos</a:t>
            </a:r>
            <a:r>
              <a:rPr lang="es-MX" sz="2000" b="1" dirty="0" smtClean="0">
                <a:solidFill>
                  <a:srgbClr val="FF0000"/>
                </a:solidFill>
              </a:rPr>
              <a:t> metodistas mexicanos han hecho su aportación al mundo por medio del canto. </a:t>
            </a:r>
          </a:p>
          <a:p>
            <a:pPr algn="just"/>
            <a:r>
              <a:rPr lang="es-MX" sz="2000" b="1" dirty="0" smtClean="0">
                <a:solidFill>
                  <a:srgbClr val="FF0000"/>
                </a:solidFill>
              </a:rPr>
              <a:t>El Dr. Vicente Mendoza, el más destacado mexicano, produjo más de 300 himnos de alabanza.</a:t>
            </a:r>
            <a:endParaRPr lang="es-MX" sz="2000" b="1" dirty="0">
              <a:solidFill>
                <a:srgbClr val="FF0000"/>
              </a:solidFill>
            </a:endParaRPr>
          </a:p>
        </p:txBody>
      </p:sp>
      <p:pic>
        <p:nvPicPr>
          <p:cNvPr id="5122" name="Picture 2" descr="C:\Users\usuario\Documents\EEMEX\platica s-metodismo\fotos plática\himnario metodista, 2011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980728"/>
            <a:ext cx="864096" cy="131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94973"/>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295400"/>
            <a:ext cx="6400800" cy="837456"/>
          </a:xfrm>
        </p:spPr>
        <p:txBody>
          <a:bodyPr>
            <a:noAutofit/>
          </a:bodyPr>
          <a:lstStyle/>
          <a:p>
            <a:r>
              <a:rPr lang="es-MX" sz="2800" b="1" dirty="0" smtClean="0">
                <a:solidFill>
                  <a:srgbClr val="0070C0"/>
                </a:solidFill>
              </a:rPr>
              <a:t>Aportación:</a:t>
            </a:r>
            <a:br>
              <a:rPr lang="es-MX" sz="2800" b="1" dirty="0" smtClean="0">
                <a:solidFill>
                  <a:srgbClr val="0070C0"/>
                </a:solidFill>
              </a:rPr>
            </a:br>
            <a:r>
              <a:rPr lang="es-MX" sz="2800" b="1" dirty="0" smtClean="0">
                <a:solidFill>
                  <a:srgbClr val="0070C0"/>
                </a:solidFill>
              </a:rPr>
              <a:t>conciencia social</a:t>
            </a:r>
            <a:endParaRPr lang="es-MX" sz="2800" b="1" dirty="0">
              <a:solidFill>
                <a:srgbClr val="0070C0"/>
              </a:solidFill>
            </a:endParaRPr>
          </a:p>
        </p:txBody>
      </p:sp>
      <p:sp>
        <p:nvSpPr>
          <p:cNvPr id="3" name="2 Marcador de contenido"/>
          <p:cNvSpPr>
            <a:spLocks noGrp="1"/>
          </p:cNvSpPr>
          <p:nvPr>
            <p:ph idx="1"/>
          </p:nvPr>
        </p:nvSpPr>
        <p:spPr>
          <a:xfrm>
            <a:off x="1043608" y="2204864"/>
            <a:ext cx="7056784" cy="3456384"/>
          </a:xfrm>
        </p:spPr>
        <p:txBody>
          <a:bodyPr>
            <a:noAutofit/>
          </a:bodyPr>
          <a:lstStyle/>
          <a:p>
            <a:pPr indent="0" algn="just">
              <a:buNone/>
            </a:pPr>
            <a:r>
              <a:rPr lang="es-MX" sz="2000" b="1" dirty="0" smtClean="0">
                <a:solidFill>
                  <a:srgbClr val="FF0000"/>
                </a:solidFill>
              </a:rPr>
              <a:t>Los </a:t>
            </a:r>
            <a:r>
              <a:rPr lang="es-MX" sz="2000" b="1" dirty="0">
                <a:solidFill>
                  <a:srgbClr val="FF0000"/>
                </a:solidFill>
              </a:rPr>
              <a:t>protestantes, entre ellos los metodistas, destacaron en muchos movimientos humanitarios y reformadores durante todo el siglo pasado. </a:t>
            </a:r>
            <a:r>
              <a:rPr lang="es-MX" sz="2000" b="1" dirty="0" smtClean="0">
                <a:solidFill>
                  <a:srgbClr val="FF0000"/>
                </a:solidFill>
              </a:rPr>
              <a:t>El </a:t>
            </a:r>
            <a:r>
              <a:rPr lang="es-MX" sz="2000" b="1" dirty="0">
                <a:solidFill>
                  <a:srgbClr val="FF0000"/>
                </a:solidFill>
              </a:rPr>
              <a:t>socialismo cristiano y el evangelio social intentaban aplicar principios cristianos para implantar cambios sociales fundamentales</a:t>
            </a:r>
            <a:r>
              <a:rPr lang="es-MX" sz="2000" b="1" dirty="0" smtClean="0">
                <a:solidFill>
                  <a:srgbClr val="FF0000"/>
                </a:solidFill>
              </a:rPr>
              <a:t>.</a:t>
            </a:r>
          </a:p>
          <a:p>
            <a:pPr indent="0" algn="just">
              <a:buNone/>
            </a:pPr>
            <a:r>
              <a:rPr lang="es-MX" sz="2000" b="1" dirty="0" smtClean="0">
                <a:solidFill>
                  <a:srgbClr val="FF0000"/>
                </a:solidFill>
              </a:rPr>
              <a:t>En México, recordábamos en el Centenario de la Revolución Mexicana la participación de varios personajes metodistas</a:t>
            </a:r>
            <a:endParaRPr lang="es-MX" sz="2000" b="1" dirty="0">
              <a:solidFill>
                <a:srgbClr val="FF0000"/>
              </a:solidFill>
            </a:endParaRPr>
          </a:p>
        </p:txBody>
      </p:sp>
    </p:spTree>
    <p:extLst>
      <p:ext uri="{BB962C8B-B14F-4D97-AF65-F5344CB8AC3E}">
        <p14:creationId xmlns:p14="http://schemas.microsoft.com/office/powerpoint/2010/main" val="41261533"/>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52736"/>
            <a:ext cx="6400800" cy="648072"/>
          </a:xfrm>
        </p:spPr>
        <p:txBody>
          <a:bodyPr>
            <a:normAutofit fontScale="90000"/>
          </a:bodyPr>
          <a:lstStyle/>
          <a:p>
            <a:r>
              <a:rPr lang="es-MX" b="1" dirty="0" smtClean="0">
                <a:solidFill>
                  <a:srgbClr val="0070C0"/>
                </a:solidFill>
              </a:rPr>
              <a:t>Revolución mexicana</a:t>
            </a:r>
            <a:endParaRPr lang="es-MX" b="1" dirty="0">
              <a:solidFill>
                <a:srgbClr val="0070C0"/>
              </a:solidFill>
            </a:endParaRPr>
          </a:p>
        </p:txBody>
      </p:sp>
      <p:pic>
        <p:nvPicPr>
          <p:cNvPr id="2050" name="Picture 2" descr="C:\Users\usuario\Documents\EEMEX\No. 3, 14 nov\Fotos 3\madero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638" y="1700808"/>
            <a:ext cx="5634673"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119478"/>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800" b="1" dirty="0" smtClean="0">
                <a:solidFill>
                  <a:srgbClr val="0070C0"/>
                </a:solidFill>
              </a:rPr>
              <a:t>Aportación:</a:t>
            </a:r>
            <a:br>
              <a:rPr lang="es-MX" sz="2800" b="1" dirty="0" smtClean="0">
                <a:solidFill>
                  <a:srgbClr val="0070C0"/>
                </a:solidFill>
              </a:rPr>
            </a:br>
            <a:r>
              <a:rPr lang="es-MX" sz="2800" b="1" dirty="0" smtClean="0">
                <a:solidFill>
                  <a:srgbClr val="0070C0"/>
                </a:solidFill>
              </a:rPr>
              <a:t>impulso a la educación</a:t>
            </a:r>
            <a:endParaRPr lang="es-MX" sz="2800" b="1" dirty="0">
              <a:solidFill>
                <a:srgbClr val="0070C0"/>
              </a:solidFill>
            </a:endParaRPr>
          </a:p>
        </p:txBody>
      </p:sp>
      <p:sp>
        <p:nvSpPr>
          <p:cNvPr id="3" name="2 Marcador de contenido"/>
          <p:cNvSpPr>
            <a:spLocks noGrp="1"/>
          </p:cNvSpPr>
          <p:nvPr>
            <p:ph idx="1"/>
          </p:nvPr>
        </p:nvSpPr>
        <p:spPr/>
        <p:txBody>
          <a:bodyPr>
            <a:normAutofit lnSpcReduction="10000"/>
          </a:bodyPr>
          <a:lstStyle/>
          <a:p>
            <a:pPr indent="0" algn="ctr">
              <a:buNone/>
            </a:pPr>
            <a:r>
              <a:rPr lang="es-MX" sz="3200" b="1" dirty="0" smtClean="0">
                <a:solidFill>
                  <a:srgbClr val="FF0000"/>
                </a:solidFill>
              </a:rPr>
              <a:t>“</a:t>
            </a:r>
            <a:r>
              <a:rPr lang="es-MX" sz="3200" b="1" dirty="0">
                <a:solidFill>
                  <a:srgbClr val="FF0000"/>
                </a:solidFill>
              </a:rPr>
              <a:t>Instruye al niño </a:t>
            </a:r>
            <a:r>
              <a:rPr lang="es-MX" sz="3200" b="1" dirty="0" smtClean="0">
                <a:solidFill>
                  <a:srgbClr val="FF0000"/>
                </a:solidFill>
              </a:rPr>
              <a:t>en su </a:t>
            </a:r>
            <a:r>
              <a:rPr lang="es-MX" sz="3200" b="1" dirty="0">
                <a:solidFill>
                  <a:srgbClr val="FF0000"/>
                </a:solidFill>
              </a:rPr>
              <a:t>camino correcto, y aun </a:t>
            </a:r>
            <a:r>
              <a:rPr lang="es-MX" sz="3200" b="1" dirty="0" smtClean="0">
                <a:solidFill>
                  <a:srgbClr val="FF0000"/>
                </a:solidFill>
              </a:rPr>
              <a:t>cuando fuere viejo </a:t>
            </a:r>
            <a:r>
              <a:rPr lang="es-MX" sz="3200" b="1" dirty="0">
                <a:solidFill>
                  <a:srgbClr val="FF0000"/>
                </a:solidFill>
              </a:rPr>
              <a:t>no </a:t>
            </a:r>
            <a:r>
              <a:rPr lang="es-MX" sz="3200" b="1" dirty="0" smtClean="0">
                <a:solidFill>
                  <a:srgbClr val="FF0000"/>
                </a:solidFill>
              </a:rPr>
              <a:t>se apartará de él”</a:t>
            </a:r>
            <a:endParaRPr lang="es-MX" sz="3200" b="1" dirty="0">
              <a:solidFill>
                <a:srgbClr val="FF0000"/>
              </a:solidFill>
            </a:endParaRPr>
          </a:p>
          <a:p>
            <a:pPr indent="0" algn="ctr">
              <a:buNone/>
            </a:pPr>
            <a:r>
              <a:rPr lang="es-MX" sz="3200" b="1" dirty="0" smtClean="0">
                <a:solidFill>
                  <a:srgbClr val="0070C0"/>
                </a:solidFill>
              </a:rPr>
              <a:t>Proverbios 22:6</a:t>
            </a:r>
            <a:endParaRPr lang="es-MX" sz="3200" b="1" dirty="0">
              <a:solidFill>
                <a:srgbClr val="0070C0"/>
              </a:solidFill>
            </a:endParaRPr>
          </a:p>
          <a:p>
            <a:endParaRPr lang="es-MX" dirty="0"/>
          </a:p>
        </p:txBody>
      </p:sp>
    </p:spTree>
    <p:extLst>
      <p:ext uri="{BB962C8B-B14F-4D97-AF65-F5344CB8AC3E}">
        <p14:creationId xmlns:p14="http://schemas.microsoft.com/office/powerpoint/2010/main" val="91095537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solidFill>
                  <a:srgbClr val="0070C0"/>
                </a:solidFill>
              </a:rPr>
              <a:t>   </a:t>
            </a:r>
            <a:endParaRPr lang="es-MX" b="1" dirty="0">
              <a:solidFill>
                <a:srgbClr val="0070C0"/>
              </a:solidFill>
            </a:endParaRPr>
          </a:p>
        </p:txBody>
      </p:sp>
      <p:sp>
        <p:nvSpPr>
          <p:cNvPr id="3" name="2 Marcador de contenido"/>
          <p:cNvSpPr>
            <a:spLocks noGrp="1"/>
          </p:cNvSpPr>
          <p:nvPr>
            <p:ph idx="1"/>
          </p:nvPr>
        </p:nvSpPr>
        <p:spPr>
          <a:xfrm>
            <a:off x="971600" y="2492896"/>
            <a:ext cx="7200800" cy="3168352"/>
          </a:xfrm>
        </p:spPr>
        <p:txBody>
          <a:bodyPr>
            <a:normAutofit fontScale="92500"/>
          </a:bodyPr>
          <a:lstStyle/>
          <a:p>
            <a:pPr algn="just"/>
            <a:r>
              <a:rPr lang="es-MX" b="1" dirty="0" smtClean="0">
                <a:solidFill>
                  <a:srgbClr val="FF0000"/>
                </a:solidFill>
              </a:rPr>
              <a:t>Fue uno de los fundadores de las Escuelas Dominicales </a:t>
            </a:r>
            <a:r>
              <a:rPr lang="es-MX" b="1" dirty="0">
                <a:solidFill>
                  <a:srgbClr val="FF0000"/>
                </a:solidFill>
              </a:rPr>
              <a:t>como un medio para revivir la religión a través de la nación. </a:t>
            </a:r>
          </a:p>
          <a:p>
            <a:pPr algn="just"/>
            <a:r>
              <a:rPr lang="es-MX" b="1" dirty="0">
                <a:solidFill>
                  <a:srgbClr val="FF0000"/>
                </a:solidFill>
              </a:rPr>
              <a:t>En este espacio educativo popular, en sus orígenes, se enseñaba a leer a los niños y otras disciplinas seculares del saber humano, y también la Palabra de Dios. Con el fin de que llevaran una vida cristiana de calidad. </a:t>
            </a:r>
          </a:p>
          <a:p>
            <a:pPr algn="just"/>
            <a:r>
              <a:rPr lang="es-MX" b="1" dirty="0">
                <a:solidFill>
                  <a:srgbClr val="FF0000"/>
                </a:solidFill>
              </a:rPr>
              <a:t>En la actualidad nuestras Escuelas </a:t>
            </a:r>
            <a:r>
              <a:rPr lang="es-MX" b="1" dirty="0" smtClean="0">
                <a:solidFill>
                  <a:srgbClr val="FF0000"/>
                </a:solidFill>
              </a:rPr>
              <a:t>Dominicales, en cada Iglesia, </a:t>
            </a:r>
            <a:r>
              <a:rPr lang="es-MX" b="1" dirty="0">
                <a:solidFill>
                  <a:srgbClr val="FF0000"/>
                </a:solidFill>
              </a:rPr>
              <a:t>nos sirven para aprender el ABC del Cristianismo.</a:t>
            </a:r>
          </a:p>
          <a:p>
            <a:endParaRPr lang="es-MX" dirty="0"/>
          </a:p>
        </p:txBody>
      </p:sp>
      <p:pic>
        <p:nvPicPr>
          <p:cNvPr id="6146" name="Picture 2" descr="C:\Users\usuario\Documents\EEMEX\platica s-metodismo\fotos plática\LOGO-ESCUELA-DOMINICA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7" y="1077094"/>
            <a:ext cx="1785900" cy="148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4702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412776"/>
            <a:ext cx="6400800" cy="792088"/>
          </a:xfrm>
        </p:spPr>
        <p:txBody>
          <a:bodyPr>
            <a:normAutofit fontScale="90000"/>
          </a:bodyPr>
          <a:lstStyle/>
          <a:p>
            <a:r>
              <a:rPr lang="es-MX" b="1" dirty="0" smtClean="0">
                <a:solidFill>
                  <a:srgbClr val="0070C0"/>
                </a:solidFill>
              </a:rPr>
              <a:t>Primera escuela metodista</a:t>
            </a:r>
            <a:endParaRPr lang="es-MX" b="1" dirty="0">
              <a:solidFill>
                <a:srgbClr val="0070C0"/>
              </a:solidFill>
            </a:endParaRPr>
          </a:p>
        </p:txBody>
      </p:sp>
      <p:sp>
        <p:nvSpPr>
          <p:cNvPr id="3" name="2 Marcador de contenido"/>
          <p:cNvSpPr>
            <a:spLocks noGrp="1"/>
          </p:cNvSpPr>
          <p:nvPr>
            <p:ph idx="1"/>
          </p:nvPr>
        </p:nvSpPr>
        <p:spPr>
          <a:xfrm>
            <a:off x="1043608" y="2204864"/>
            <a:ext cx="6912768" cy="3456384"/>
          </a:xfrm>
        </p:spPr>
        <p:txBody>
          <a:bodyPr>
            <a:normAutofit fontScale="92500" lnSpcReduction="10000"/>
          </a:bodyPr>
          <a:lstStyle/>
          <a:p>
            <a:pPr algn="just"/>
            <a:r>
              <a:rPr lang="es-MX" b="1" dirty="0" smtClean="0">
                <a:solidFill>
                  <a:srgbClr val="FF0000"/>
                </a:solidFill>
              </a:rPr>
              <a:t>Wesley </a:t>
            </a:r>
            <a:r>
              <a:rPr lang="es-MX" b="1" dirty="0">
                <a:solidFill>
                  <a:srgbClr val="FF0000"/>
                </a:solidFill>
              </a:rPr>
              <a:t>fundó el 24 de junio de 1748, en </a:t>
            </a:r>
            <a:r>
              <a:rPr lang="es-MX" b="1" dirty="0" err="1">
                <a:solidFill>
                  <a:srgbClr val="FF0000"/>
                </a:solidFill>
              </a:rPr>
              <a:t>Kingswood</a:t>
            </a:r>
            <a:r>
              <a:rPr lang="es-MX" b="1" dirty="0">
                <a:solidFill>
                  <a:srgbClr val="FF0000"/>
                </a:solidFill>
              </a:rPr>
              <a:t>, Inglaterra, una escuela para la instrucción elemental de los niños. En sus inicios contaba con sesenta niños que en su mayor parte eran pobres. Tenían un régimen de vida muy disciplinado, donde el domingo era el único día asueto para ellos. Asistían diariamente a la escuela a partir de las cinco de la mañana. </a:t>
            </a:r>
          </a:p>
          <a:p>
            <a:pPr algn="just"/>
            <a:r>
              <a:rPr lang="es-MX" b="1" dirty="0">
                <a:solidFill>
                  <a:srgbClr val="FF0000"/>
                </a:solidFill>
              </a:rPr>
              <a:t>Este acontecimiento marcó el inicio de la obra educativa de la Iglesia Metodista en el mundo, como un medio eficaz de enseñar la Palabra de Dios e impartir el conocimiento, para la formación integral del alumno y que éste sea un instrumento de amor y servicio en su sociedad</a:t>
            </a:r>
          </a:p>
        </p:txBody>
      </p:sp>
    </p:spTree>
    <p:extLst>
      <p:ext uri="{BB962C8B-B14F-4D97-AF65-F5344CB8AC3E}">
        <p14:creationId xmlns:p14="http://schemas.microsoft.com/office/powerpoint/2010/main" val="2060932580"/>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295400"/>
            <a:ext cx="6400800" cy="4221832"/>
          </a:xfrm>
        </p:spPr>
        <p:txBody>
          <a:bodyPr>
            <a:normAutofit/>
          </a:bodyPr>
          <a:lstStyle/>
          <a:p>
            <a:r>
              <a:rPr lang="es-MX" b="1" dirty="0" smtClean="0">
                <a:solidFill>
                  <a:srgbClr val="0070C0"/>
                </a:solidFill>
              </a:rPr>
              <a:t>Fundadores</a:t>
            </a:r>
            <a:br>
              <a:rPr lang="es-MX" b="1" dirty="0" smtClean="0">
                <a:solidFill>
                  <a:srgbClr val="0070C0"/>
                </a:solidFill>
              </a:rPr>
            </a:br>
            <a:r>
              <a:rPr lang="es-MX" b="1" dirty="0" smtClean="0">
                <a:solidFill>
                  <a:srgbClr val="0070C0"/>
                </a:solidFill>
              </a:rPr>
              <a:t/>
            </a:r>
            <a:br>
              <a:rPr lang="es-MX" b="1" dirty="0" smtClean="0">
                <a:solidFill>
                  <a:srgbClr val="0070C0"/>
                </a:solidFill>
              </a:rPr>
            </a:br>
            <a:r>
              <a:rPr lang="es-MX" b="1" dirty="0">
                <a:solidFill>
                  <a:srgbClr val="0070C0"/>
                </a:solidFill>
              </a:rPr>
              <a:t/>
            </a:r>
            <a:br>
              <a:rPr lang="es-MX" b="1" dirty="0">
                <a:solidFill>
                  <a:srgbClr val="0070C0"/>
                </a:solidFill>
              </a:rPr>
            </a:br>
            <a:r>
              <a:rPr lang="es-MX" b="1" dirty="0" smtClean="0">
                <a:solidFill>
                  <a:srgbClr val="0070C0"/>
                </a:solidFill>
              </a:rPr>
              <a:t/>
            </a:r>
            <a:br>
              <a:rPr lang="es-MX" b="1" dirty="0" smtClean="0">
                <a:solidFill>
                  <a:srgbClr val="0070C0"/>
                </a:solidFill>
              </a:rPr>
            </a:br>
            <a:r>
              <a:rPr lang="es-MX" b="1" dirty="0">
                <a:solidFill>
                  <a:srgbClr val="0070C0"/>
                </a:solidFill>
              </a:rPr>
              <a:t/>
            </a:r>
            <a:br>
              <a:rPr lang="es-MX" b="1" dirty="0">
                <a:solidFill>
                  <a:srgbClr val="0070C0"/>
                </a:solidFill>
              </a:rPr>
            </a:br>
            <a:r>
              <a:rPr lang="es-MX" b="1" dirty="0" smtClean="0">
                <a:solidFill>
                  <a:srgbClr val="0070C0"/>
                </a:solidFill>
              </a:rPr>
              <a:t/>
            </a:r>
            <a:br>
              <a:rPr lang="es-MX" b="1" dirty="0" smtClean="0">
                <a:solidFill>
                  <a:srgbClr val="0070C0"/>
                </a:solidFill>
              </a:rPr>
            </a:br>
            <a:r>
              <a:rPr lang="es-MX" b="1" dirty="0">
                <a:solidFill>
                  <a:srgbClr val="0070C0"/>
                </a:solidFill>
              </a:rPr>
              <a:t/>
            </a:r>
            <a:br>
              <a:rPr lang="es-MX" b="1" dirty="0">
                <a:solidFill>
                  <a:srgbClr val="0070C0"/>
                </a:solidFill>
              </a:rPr>
            </a:br>
            <a:r>
              <a:rPr lang="es-MX" sz="1800" b="1" dirty="0" smtClean="0">
                <a:solidFill>
                  <a:srgbClr val="FF0000"/>
                </a:solidFill>
              </a:rPr>
              <a:t>Juan </a:t>
            </a:r>
            <a:r>
              <a:rPr lang="es-MX" sz="1800" b="1" dirty="0" err="1" smtClean="0">
                <a:solidFill>
                  <a:srgbClr val="FF0000"/>
                </a:solidFill>
              </a:rPr>
              <a:t>wesley</a:t>
            </a:r>
            <a:r>
              <a:rPr lang="es-MX" sz="1800" b="1" dirty="0" smtClean="0">
                <a:solidFill>
                  <a:srgbClr val="FF0000"/>
                </a:solidFill>
              </a:rPr>
              <a:t>                </a:t>
            </a:r>
            <a:r>
              <a:rPr lang="es-MX" sz="1800" b="1" dirty="0" err="1" smtClean="0">
                <a:solidFill>
                  <a:srgbClr val="FF0000"/>
                </a:solidFill>
              </a:rPr>
              <a:t>carlos</a:t>
            </a:r>
            <a:r>
              <a:rPr lang="es-MX" sz="1800" b="1" dirty="0" smtClean="0">
                <a:solidFill>
                  <a:srgbClr val="FF0000"/>
                </a:solidFill>
              </a:rPr>
              <a:t> </a:t>
            </a:r>
            <a:r>
              <a:rPr lang="es-MX" sz="1800" b="1" dirty="0" err="1" smtClean="0">
                <a:solidFill>
                  <a:srgbClr val="FF0000"/>
                </a:solidFill>
              </a:rPr>
              <a:t>wesley</a:t>
            </a:r>
            <a:endParaRPr lang="es-MX" sz="1800" b="1" dirty="0">
              <a:solidFill>
                <a:srgbClr val="FF0000"/>
              </a:solidFill>
            </a:endParaRPr>
          </a:p>
        </p:txBody>
      </p:sp>
      <p:pic>
        <p:nvPicPr>
          <p:cNvPr id="1026" name="Picture 2" descr="C:\Users\usuario\Documents\EEMEX\platica s-metodismo\fotos plática\j wesley10000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957738"/>
            <a:ext cx="277455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Documents\EEMEX\platica s-metodismo\fotos plática\Charles-Wesley-preach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988840"/>
            <a:ext cx="253007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8238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96752"/>
            <a:ext cx="6400800" cy="671828"/>
          </a:xfrm>
        </p:spPr>
        <p:txBody>
          <a:bodyPr>
            <a:noAutofit/>
          </a:bodyPr>
          <a:lstStyle/>
          <a:p>
            <a:r>
              <a:rPr lang="es-MX" sz="1800" b="1" dirty="0" smtClean="0">
                <a:solidFill>
                  <a:srgbClr val="0070C0"/>
                </a:solidFill>
              </a:rPr>
              <a:t>Actual edificio donde estuvo la </a:t>
            </a:r>
            <a:br>
              <a:rPr lang="es-MX" sz="1800" b="1" dirty="0" smtClean="0">
                <a:solidFill>
                  <a:srgbClr val="0070C0"/>
                </a:solidFill>
              </a:rPr>
            </a:br>
            <a:r>
              <a:rPr lang="es-MX" sz="1800" b="1" dirty="0" smtClean="0">
                <a:solidFill>
                  <a:srgbClr val="0070C0"/>
                </a:solidFill>
              </a:rPr>
              <a:t>primera  escuela  metodista</a:t>
            </a:r>
            <a:endParaRPr lang="es-MX" sz="1800" b="1"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48881"/>
            <a:ext cx="230425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860780"/>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295400"/>
            <a:ext cx="6400800" cy="837456"/>
          </a:xfrm>
        </p:spPr>
        <p:txBody>
          <a:bodyPr>
            <a:normAutofit fontScale="90000"/>
          </a:bodyPr>
          <a:lstStyle/>
          <a:p>
            <a:r>
              <a:rPr lang="es-MX" b="1" dirty="0" smtClean="0">
                <a:solidFill>
                  <a:srgbClr val="0070C0"/>
                </a:solidFill>
              </a:rPr>
              <a:t>aportación:</a:t>
            </a:r>
            <a:br>
              <a:rPr lang="es-MX" b="1" dirty="0" smtClean="0">
                <a:solidFill>
                  <a:srgbClr val="0070C0"/>
                </a:solidFill>
              </a:rPr>
            </a:br>
            <a:r>
              <a:rPr lang="es-MX" b="1" dirty="0" smtClean="0">
                <a:solidFill>
                  <a:srgbClr val="0070C0"/>
                </a:solidFill>
              </a:rPr>
              <a:t>la educación</a:t>
            </a:r>
            <a:endParaRPr lang="es-MX" b="1" dirty="0">
              <a:solidFill>
                <a:srgbClr val="0070C0"/>
              </a:solidFill>
            </a:endParaRPr>
          </a:p>
        </p:txBody>
      </p:sp>
      <p:sp>
        <p:nvSpPr>
          <p:cNvPr id="3" name="2 Marcador de contenido"/>
          <p:cNvSpPr>
            <a:spLocks noGrp="1"/>
          </p:cNvSpPr>
          <p:nvPr>
            <p:ph idx="1"/>
          </p:nvPr>
        </p:nvSpPr>
        <p:spPr>
          <a:xfrm>
            <a:off x="1371600" y="2276872"/>
            <a:ext cx="6400800" cy="3209529"/>
          </a:xfrm>
        </p:spPr>
        <p:txBody>
          <a:bodyPr>
            <a:noAutofit/>
          </a:bodyPr>
          <a:lstStyle/>
          <a:p>
            <a:pPr algn="just"/>
            <a:r>
              <a:rPr lang="es-MX" sz="2400" b="1" dirty="0">
                <a:solidFill>
                  <a:srgbClr val="FF0000"/>
                </a:solidFill>
              </a:rPr>
              <a:t>Hoy en </a:t>
            </a:r>
            <a:r>
              <a:rPr lang="es-MX" sz="2400" b="1" dirty="0" smtClean="0">
                <a:solidFill>
                  <a:srgbClr val="FF0000"/>
                </a:solidFill>
              </a:rPr>
              <a:t>día, </a:t>
            </a:r>
            <a:r>
              <a:rPr lang="es-MX" sz="2400" b="1" dirty="0">
                <a:solidFill>
                  <a:srgbClr val="FF0000"/>
                </a:solidFill>
              </a:rPr>
              <a:t>los metodistas en todo el mundo han establecido instituciones educacionales </a:t>
            </a:r>
            <a:r>
              <a:rPr lang="es-MX" sz="2400" b="1" dirty="0" smtClean="0">
                <a:solidFill>
                  <a:srgbClr val="FF0000"/>
                </a:solidFill>
              </a:rPr>
              <a:t>desde jardines de niños, </a:t>
            </a:r>
            <a:r>
              <a:rPr lang="es-MX" sz="2400" b="1" dirty="0">
                <a:solidFill>
                  <a:srgbClr val="FF0000"/>
                </a:solidFill>
              </a:rPr>
              <a:t>escuelas primarias y secundarias</a:t>
            </a:r>
            <a:r>
              <a:rPr lang="es-MX" sz="2400" b="1" dirty="0" smtClean="0">
                <a:solidFill>
                  <a:srgbClr val="FF0000"/>
                </a:solidFill>
              </a:rPr>
              <a:t>, preparatorias  </a:t>
            </a:r>
            <a:r>
              <a:rPr lang="es-MX" sz="2400" b="1" dirty="0">
                <a:solidFill>
                  <a:srgbClr val="FF0000"/>
                </a:solidFill>
              </a:rPr>
              <a:t>hasta universidades y seminarios teológicos, con el único propósito de cultivar la mente y el </a:t>
            </a:r>
            <a:r>
              <a:rPr lang="es-MX" sz="2400" b="1" dirty="0" smtClean="0">
                <a:solidFill>
                  <a:srgbClr val="FF0000"/>
                </a:solidFill>
              </a:rPr>
              <a:t>espíritu</a:t>
            </a:r>
            <a:endParaRPr lang="es-MX" sz="2400" b="1" dirty="0">
              <a:solidFill>
                <a:srgbClr val="FF0000"/>
              </a:solidFill>
            </a:endParaRPr>
          </a:p>
        </p:txBody>
      </p:sp>
    </p:spTree>
    <p:extLst>
      <p:ext uri="{BB962C8B-B14F-4D97-AF65-F5344CB8AC3E}">
        <p14:creationId xmlns:p14="http://schemas.microsoft.com/office/powerpoint/2010/main" val="220285170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20" y="1113245"/>
            <a:ext cx="1872208" cy="124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528" y="1113246"/>
            <a:ext cx="2222602" cy="166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usuario\Documents\historia case 25 años\fotosiglesias y pastores\fachada inm2009.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1196752"/>
            <a:ext cx="2016224" cy="12863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2229" y="2597148"/>
            <a:ext cx="1872207" cy="140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9235" y="3150869"/>
            <a:ext cx="1665536" cy="222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1620" y="4339616"/>
            <a:ext cx="1944215" cy="130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usuario\Documents\colegio sara alarcon.10-06\Fotos S Alarcon\2010-06 (jun)\escanear002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4125" y="2753909"/>
            <a:ext cx="2011864" cy="11850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Documents\Pictures\2009-11-18\campustuxtep\EDIFICIO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44125" y="4197848"/>
            <a:ext cx="2032964" cy="135530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259632" y="2348880"/>
            <a:ext cx="1764196" cy="1092607"/>
          </a:xfrm>
          <a:prstGeom prst="rect">
            <a:avLst/>
          </a:prstGeom>
          <a:noFill/>
        </p:spPr>
        <p:txBody>
          <a:bodyPr wrap="square" lIns="91440" tIns="45720" rIns="91440" bIns="45720">
            <a:spAutoFit/>
          </a:bodyPr>
          <a:lstStyle/>
          <a:p>
            <a:pPr algn="ctr"/>
            <a:r>
              <a:rPr lang="es-ES" sz="11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IMM Toledo, Puebla</a:t>
            </a:r>
          </a:p>
          <a:p>
            <a:pPr algn="ctr"/>
            <a:endParaRPr lang="es-E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4 Rectángulo"/>
          <p:cNvSpPr/>
          <p:nvPr/>
        </p:nvSpPr>
        <p:spPr>
          <a:xfrm>
            <a:off x="1293753" y="4001048"/>
            <a:ext cx="1695953" cy="261610"/>
          </a:xfrm>
          <a:prstGeom prst="rect">
            <a:avLst/>
          </a:prstGeom>
          <a:noFill/>
        </p:spPr>
        <p:txBody>
          <a:bodyPr wrap="square" lIns="91440" tIns="45720" rIns="91440" bIns="45720">
            <a:spAutoFit/>
          </a:bodyPr>
          <a:lstStyle/>
          <a:p>
            <a:pPr algn="ctr"/>
            <a:r>
              <a:rPr lang="es-ES" sz="11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Laurens, </a:t>
            </a:r>
            <a:r>
              <a:rPr lang="es-ES" sz="1100" b="1" i="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t>
            </a:r>
            <a:r>
              <a:rPr lang="es-ES" sz="11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onterrey</a:t>
            </a:r>
          </a:p>
        </p:txBody>
      </p:sp>
      <p:sp>
        <p:nvSpPr>
          <p:cNvPr id="6" name="5 Rectángulo"/>
          <p:cNvSpPr/>
          <p:nvPr/>
        </p:nvSpPr>
        <p:spPr>
          <a:xfrm>
            <a:off x="1302822" y="5645221"/>
            <a:ext cx="1641811" cy="261610"/>
          </a:xfrm>
          <a:prstGeom prst="rect">
            <a:avLst/>
          </a:prstGeom>
          <a:noFill/>
        </p:spPr>
        <p:txBody>
          <a:bodyPr wrap="square" lIns="91440" tIns="45720" rIns="91440" bIns="45720">
            <a:spAutoFit/>
          </a:bodyPr>
          <a:lstStyle/>
          <a:p>
            <a:pPr algn="ctr"/>
            <a:r>
              <a:rPr lang="es-ES" sz="11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Palmore</a:t>
            </a:r>
            <a:r>
              <a:rPr lang="es-ES" sz="11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s-ES" sz="11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Chih</a:t>
            </a:r>
            <a:r>
              <a:rPr lang="es-ES" sz="11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s-ES" sz="11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6 Rectángulo"/>
          <p:cNvSpPr/>
          <p:nvPr/>
        </p:nvSpPr>
        <p:spPr>
          <a:xfrm>
            <a:off x="6218358" y="2466343"/>
            <a:ext cx="1663397" cy="261610"/>
          </a:xfrm>
          <a:prstGeom prst="rect">
            <a:avLst/>
          </a:prstGeom>
          <a:noFill/>
        </p:spPr>
        <p:txBody>
          <a:bodyPr wrap="square" lIns="91440" tIns="45720" rIns="91440" bIns="45720">
            <a:spAutoFit/>
          </a:bodyPr>
          <a:lstStyle/>
          <a:p>
            <a:pPr algn="ctr"/>
            <a:r>
              <a:rPr lang="es-ES" sz="11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a:t>
            </a:r>
            <a:endParaRPr lang="es-ES" sz="11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7 Rectángulo"/>
          <p:cNvSpPr/>
          <p:nvPr/>
        </p:nvSpPr>
        <p:spPr>
          <a:xfrm>
            <a:off x="6211731" y="2461878"/>
            <a:ext cx="1626657" cy="261610"/>
          </a:xfrm>
          <a:prstGeom prst="rect">
            <a:avLst/>
          </a:prstGeom>
          <a:noFill/>
        </p:spPr>
        <p:txBody>
          <a:bodyPr wrap="square" lIns="91440" tIns="45720" rIns="91440" bIns="45720">
            <a:spAutoFit/>
          </a:bodyPr>
          <a:lstStyle/>
          <a:p>
            <a:pPr algn="ctr"/>
            <a:r>
              <a:rPr lang="es-ES" sz="11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INM, Puebla</a:t>
            </a:r>
            <a:endParaRPr lang="es-MX" sz="11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8 Rectángulo"/>
          <p:cNvSpPr/>
          <p:nvPr/>
        </p:nvSpPr>
        <p:spPr>
          <a:xfrm>
            <a:off x="6272774" y="3936238"/>
            <a:ext cx="1580827" cy="261610"/>
          </a:xfrm>
          <a:prstGeom prst="rect">
            <a:avLst/>
          </a:prstGeom>
          <a:noFill/>
        </p:spPr>
        <p:txBody>
          <a:bodyPr wrap="square" lIns="91440" tIns="45720" rIns="91440" bIns="45720">
            <a:spAutoFit/>
          </a:bodyPr>
          <a:lstStyle/>
          <a:p>
            <a:pPr algn="ctr"/>
            <a:r>
              <a:rPr lang="es-ES" sz="11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Sara Alarcón, D. F.</a:t>
            </a:r>
            <a:endParaRPr lang="es-ES" sz="11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9 Rectángulo"/>
          <p:cNvSpPr/>
          <p:nvPr/>
        </p:nvSpPr>
        <p:spPr>
          <a:xfrm>
            <a:off x="3794823" y="2795097"/>
            <a:ext cx="1554360" cy="261610"/>
          </a:xfrm>
          <a:prstGeom prst="rect">
            <a:avLst/>
          </a:prstGeom>
          <a:noFill/>
        </p:spPr>
        <p:txBody>
          <a:bodyPr wrap="square" lIns="91440" tIns="45720" rIns="91440" bIns="45720">
            <a:spAutoFit/>
          </a:bodyPr>
          <a:lstStyle/>
          <a:p>
            <a:pPr algn="ctr"/>
            <a:r>
              <a:rPr lang="es-ES" sz="11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UMAD, Puebla</a:t>
            </a:r>
            <a:endParaRPr lang="es-ES" sz="11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 name="10 Rectángulo"/>
          <p:cNvSpPr/>
          <p:nvPr/>
        </p:nvSpPr>
        <p:spPr>
          <a:xfrm>
            <a:off x="3696873" y="5399638"/>
            <a:ext cx="1750260" cy="261610"/>
          </a:xfrm>
          <a:prstGeom prst="rect">
            <a:avLst/>
          </a:prstGeom>
          <a:noFill/>
        </p:spPr>
        <p:txBody>
          <a:bodyPr wrap="square" lIns="91440" tIns="45720" rIns="91440" bIns="45720">
            <a:spAutoFit/>
          </a:bodyPr>
          <a:lstStyle/>
          <a:p>
            <a:pPr algn="ctr"/>
            <a:r>
              <a:rPr lang="es-ES" sz="11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Villagrán, Pachuca</a:t>
            </a:r>
          </a:p>
        </p:txBody>
      </p:sp>
      <p:sp>
        <p:nvSpPr>
          <p:cNvPr id="12" name="11 Rectángulo"/>
          <p:cNvSpPr/>
          <p:nvPr/>
        </p:nvSpPr>
        <p:spPr>
          <a:xfrm>
            <a:off x="6096707" y="5553157"/>
            <a:ext cx="1932959" cy="261610"/>
          </a:xfrm>
          <a:prstGeom prst="rect">
            <a:avLst/>
          </a:prstGeom>
          <a:noFill/>
        </p:spPr>
        <p:txBody>
          <a:bodyPr wrap="square" lIns="91440" tIns="45720" rIns="91440" bIns="45720">
            <a:spAutoFit/>
          </a:bodyPr>
          <a:lstStyle/>
          <a:p>
            <a:pPr algn="ctr"/>
            <a:r>
              <a:rPr lang="es-ES" sz="11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UMAD, Campus </a:t>
            </a:r>
            <a:r>
              <a:rPr lang="es-ES" sz="11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a:t>
            </a:r>
            <a:r>
              <a:rPr lang="es-ES" sz="11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uxtepec</a:t>
            </a:r>
            <a:endParaRPr lang="es-ES" sz="11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79976241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0070C0"/>
                </a:solidFill>
              </a:rPr>
              <a:t>Fines y objetivos</a:t>
            </a:r>
            <a:endParaRPr lang="es-MX" b="1" dirty="0">
              <a:solidFill>
                <a:srgbClr val="0070C0"/>
              </a:solidFill>
            </a:endParaRPr>
          </a:p>
        </p:txBody>
      </p:sp>
      <p:sp>
        <p:nvSpPr>
          <p:cNvPr id="3" name="2 Marcador de contenido"/>
          <p:cNvSpPr>
            <a:spLocks noGrp="1"/>
          </p:cNvSpPr>
          <p:nvPr>
            <p:ph idx="1"/>
          </p:nvPr>
        </p:nvSpPr>
        <p:spPr/>
        <p:txBody>
          <a:bodyPr>
            <a:normAutofit fontScale="92500" lnSpcReduction="20000"/>
          </a:bodyPr>
          <a:lstStyle/>
          <a:p>
            <a:pPr indent="0" algn="just">
              <a:buNone/>
            </a:pPr>
            <a:r>
              <a:rPr lang="es-MX" b="1" dirty="0" smtClean="0">
                <a:solidFill>
                  <a:srgbClr val="FF0000"/>
                </a:solidFill>
              </a:rPr>
              <a:t>- Fomentar </a:t>
            </a:r>
            <a:r>
              <a:rPr lang="es-MX" b="1" dirty="0">
                <a:solidFill>
                  <a:srgbClr val="FF0000"/>
                </a:solidFill>
              </a:rPr>
              <a:t>la educación en los sectores menos </a:t>
            </a:r>
            <a:r>
              <a:rPr lang="es-MX" b="1" dirty="0" smtClean="0">
                <a:solidFill>
                  <a:srgbClr val="FF0000"/>
                </a:solidFill>
              </a:rPr>
              <a:t>privilegiados.</a:t>
            </a:r>
          </a:p>
          <a:p>
            <a:pPr indent="0" algn="just">
              <a:buNone/>
            </a:pPr>
            <a:r>
              <a:rPr lang="es-MX" b="1" dirty="0" smtClean="0">
                <a:solidFill>
                  <a:srgbClr val="FF0000"/>
                </a:solidFill>
              </a:rPr>
              <a:t>- Formar </a:t>
            </a:r>
            <a:r>
              <a:rPr lang="es-MX" b="1" dirty="0">
                <a:solidFill>
                  <a:srgbClr val="FF0000"/>
                </a:solidFill>
              </a:rPr>
              <a:t>un sujeto consciente, crítico y creador de su historia</a:t>
            </a:r>
            <a:r>
              <a:rPr lang="es-MX" b="1" dirty="0" smtClean="0">
                <a:solidFill>
                  <a:srgbClr val="FF0000"/>
                </a:solidFill>
              </a:rPr>
              <a:t>. </a:t>
            </a:r>
          </a:p>
          <a:p>
            <a:pPr indent="0" algn="just">
              <a:buNone/>
            </a:pPr>
            <a:r>
              <a:rPr lang="es-MX" b="1" dirty="0" smtClean="0">
                <a:solidFill>
                  <a:srgbClr val="FF0000"/>
                </a:solidFill>
              </a:rPr>
              <a:t>- Hacer </a:t>
            </a:r>
            <a:r>
              <a:rPr lang="es-MX" b="1" dirty="0">
                <a:solidFill>
                  <a:srgbClr val="FF0000"/>
                </a:solidFill>
              </a:rPr>
              <a:t>consciente al educando que la vida hoy se entiende más como </a:t>
            </a:r>
            <a:r>
              <a:rPr lang="es-MX" b="1" dirty="0" smtClean="0">
                <a:solidFill>
                  <a:srgbClr val="FF0000"/>
                </a:solidFill>
              </a:rPr>
              <a:t>    comunidad </a:t>
            </a:r>
            <a:r>
              <a:rPr lang="es-MX" b="1" dirty="0">
                <a:solidFill>
                  <a:srgbClr val="FF0000"/>
                </a:solidFill>
              </a:rPr>
              <a:t>y no tanto desde un punto de vista individualista</a:t>
            </a:r>
            <a:r>
              <a:rPr lang="es-MX" b="1" dirty="0" smtClean="0">
                <a:solidFill>
                  <a:srgbClr val="FF0000"/>
                </a:solidFill>
              </a:rPr>
              <a:t>.</a:t>
            </a:r>
            <a:endParaRPr lang="es-MX" b="1" dirty="0">
              <a:solidFill>
                <a:srgbClr val="FF0000"/>
              </a:solidFill>
            </a:endParaRPr>
          </a:p>
          <a:p>
            <a:pPr indent="0" algn="just">
              <a:buNone/>
            </a:pPr>
            <a:r>
              <a:rPr lang="es-MX" b="1" dirty="0" smtClean="0">
                <a:solidFill>
                  <a:srgbClr val="FF0000"/>
                </a:solidFill>
              </a:rPr>
              <a:t>- Que </a:t>
            </a:r>
            <a:r>
              <a:rPr lang="es-MX" b="1" dirty="0">
                <a:solidFill>
                  <a:srgbClr val="FF0000"/>
                </a:solidFill>
              </a:rPr>
              <a:t>busque una relación con otras personas, individual y colectivamente de tal forma que el amor, la justicia y el perdón de Dios sean una vivencia palpable para el educando.</a:t>
            </a:r>
          </a:p>
          <a:p>
            <a:endParaRPr lang="es-MX" dirty="0"/>
          </a:p>
        </p:txBody>
      </p:sp>
    </p:spTree>
    <p:extLst>
      <p:ext uri="{BB962C8B-B14F-4D97-AF65-F5344CB8AC3E}">
        <p14:creationId xmlns:p14="http://schemas.microsoft.com/office/powerpoint/2010/main" val="333607686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1268760"/>
            <a:ext cx="6400800" cy="4217641"/>
          </a:xfrm>
        </p:spPr>
        <p:txBody>
          <a:bodyPr>
            <a:normAutofit lnSpcReduction="10000"/>
          </a:bodyPr>
          <a:lstStyle/>
          <a:p>
            <a:pPr indent="0" algn="just">
              <a:buNone/>
            </a:pPr>
            <a:r>
              <a:rPr lang="es-MX" b="1" dirty="0" smtClean="0">
                <a:solidFill>
                  <a:srgbClr val="FF0000"/>
                </a:solidFill>
              </a:rPr>
              <a:t>- Proporcionar </a:t>
            </a:r>
            <a:r>
              <a:rPr lang="es-MX" b="1" dirty="0">
                <a:solidFill>
                  <a:srgbClr val="FF0000"/>
                </a:solidFill>
              </a:rPr>
              <a:t>una educación para el trabajo no explotable, sino el ejercicio solidario de la </a:t>
            </a:r>
            <a:r>
              <a:rPr lang="es-MX" b="1" dirty="0" err="1">
                <a:solidFill>
                  <a:srgbClr val="FF0000"/>
                </a:solidFill>
              </a:rPr>
              <a:t>autorealización</a:t>
            </a:r>
            <a:r>
              <a:rPr lang="es-MX" b="1" dirty="0">
                <a:solidFill>
                  <a:srgbClr val="FF0000"/>
                </a:solidFill>
              </a:rPr>
              <a:t> de la persona, en la producción de bienes y servicios sociales para el bien común</a:t>
            </a:r>
            <a:r>
              <a:rPr lang="es-MX" b="1" dirty="0" smtClean="0">
                <a:solidFill>
                  <a:srgbClr val="FF0000"/>
                </a:solidFill>
              </a:rPr>
              <a:t>. </a:t>
            </a:r>
            <a:endParaRPr lang="es-MX" b="1" dirty="0">
              <a:solidFill>
                <a:srgbClr val="FF0000"/>
              </a:solidFill>
            </a:endParaRPr>
          </a:p>
          <a:p>
            <a:pPr indent="0" algn="just">
              <a:buNone/>
            </a:pPr>
            <a:r>
              <a:rPr lang="es-MX" b="1" dirty="0" smtClean="0">
                <a:solidFill>
                  <a:srgbClr val="FF0000"/>
                </a:solidFill>
              </a:rPr>
              <a:t>- Orientar </a:t>
            </a:r>
            <a:r>
              <a:rPr lang="es-MX" b="1" dirty="0">
                <a:solidFill>
                  <a:srgbClr val="FF0000"/>
                </a:solidFill>
              </a:rPr>
              <a:t>la educación hacia la liberación y afirmación del ser nacional en la diversidad, canalizando los esfuerzos de toda una cultura original y fecunda, hacia una sociedad justa y de plena participación</a:t>
            </a:r>
            <a:r>
              <a:rPr lang="es-MX" b="1" dirty="0" smtClean="0">
                <a:solidFill>
                  <a:srgbClr val="FF0000"/>
                </a:solidFill>
              </a:rPr>
              <a:t>. </a:t>
            </a:r>
            <a:endParaRPr lang="es-MX" b="1" dirty="0">
              <a:solidFill>
                <a:srgbClr val="FF0000"/>
              </a:solidFill>
            </a:endParaRPr>
          </a:p>
          <a:p>
            <a:pPr indent="0" algn="just">
              <a:buNone/>
            </a:pPr>
            <a:r>
              <a:rPr lang="es-MX" b="1" dirty="0" smtClean="0">
                <a:solidFill>
                  <a:srgbClr val="FF0000"/>
                </a:solidFill>
              </a:rPr>
              <a:t>- Desarrollar </a:t>
            </a:r>
            <a:r>
              <a:rPr lang="es-MX" b="1" dirty="0">
                <a:solidFill>
                  <a:srgbClr val="FF0000"/>
                </a:solidFill>
              </a:rPr>
              <a:t>una pedagogía que contribuya a enriquecer su entendimiento en la fe cristiana y extender su conocimiento del mundo en que vive.</a:t>
            </a:r>
          </a:p>
          <a:p>
            <a:endParaRPr lang="es-MX" dirty="0"/>
          </a:p>
        </p:txBody>
      </p:sp>
    </p:spTree>
    <p:extLst>
      <p:ext uri="{BB962C8B-B14F-4D97-AF65-F5344CB8AC3E}">
        <p14:creationId xmlns:p14="http://schemas.microsoft.com/office/powerpoint/2010/main" val="330018263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0800000" flipV="1">
            <a:off x="2590208" y="1196753"/>
            <a:ext cx="3756935" cy="792088"/>
          </a:xfrm>
        </p:spPr>
        <p:txBody>
          <a:bodyPr>
            <a:normAutofit/>
          </a:bodyPr>
          <a:lstStyle/>
          <a:p>
            <a:r>
              <a:rPr lang="es-MX" sz="1400" b="1" dirty="0" smtClean="0">
                <a:solidFill>
                  <a:srgbClr val="0070C0"/>
                </a:solidFill>
              </a:rPr>
              <a:t> </a:t>
            </a:r>
            <a:endParaRPr lang="es-MX" sz="1400" b="1" dirty="0">
              <a:solidFill>
                <a:srgbClr val="0070C0"/>
              </a:solidFill>
            </a:endParaRPr>
          </a:p>
        </p:txBody>
      </p:sp>
      <p:sp>
        <p:nvSpPr>
          <p:cNvPr id="3" name="2 Marcador de contenido"/>
          <p:cNvSpPr>
            <a:spLocks noGrp="1"/>
          </p:cNvSpPr>
          <p:nvPr>
            <p:ph idx="1"/>
          </p:nvPr>
        </p:nvSpPr>
        <p:spPr>
          <a:xfrm>
            <a:off x="1371600" y="2276872"/>
            <a:ext cx="6400800" cy="3312368"/>
          </a:xfrm>
        </p:spPr>
        <p:txBody>
          <a:bodyPr>
            <a:normAutofit lnSpcReduction="10000"/>
          </a:bodyPr>
          <a:lstStyle/>
          <a:p>
            <a:pPr algn="just"/>
            <a:r>
              <a:rPr lang="es-MX" b="1" dirty="0">
                <a:solidFill>
                  <a:srgbClr val="FF0000"/>
                </a:solidFill>
              </a:rPr>
              <a:t>En la </a:t>
            </a:r>
            <a:r>
              <a:rPr lang="es-MX" b="1" dirty="0" smtClean="0">
                <a:solidFill>
                  <a:srgbClr val="FF0000"/>
                </a:solidFill>
              </a:rPr>
              <a:t>actualidad existen </a:t>
            </a:r>
            <a:r>
              <a:rPr lang="es-MX" b="1" dirty="0">
                <a:solidFill>
                  <a:srgbClr val="FF0000"/>
                </a:solidFill>
              </a:rPr>
              <a:t>775 instituciones educativas metodistas de todo el </a:t>
            </a:r>
            <a:r>
              <a:rPr lang="es-MX" b="1" dirty="0" smtClean="0">
                <a:solidFill>
                  <a:srgbClr val="FF0000"/>
                </a:solidFill>
              </a:rPr>
              <a:t>mundo</a:t>
            </a:r>
            <a:r>
              <a:rPr lang="es-MX" b="1" dirty="0">
                <a:solidFill>
                  <a:srgbClr val="FF0000"/>
                </a:solidFill>
              </a:rPr>
              <a:t> </a:t>
            </a:r>
            <a:r>
              <a:rPr lang="es-MX" b="1" dirty="0" smtClean="0">
                <a:solidFill>
                  <a:srgbClr val="FF0000"/>
                </a:solidFill>
              </a:rPr>
              <a:t>registradas en la Asociación Internacional de Escuelas, Colegios y Universidades Metodistas</a:t>
            </a:r>
          </a:p>
          <a:p>
            <a:pPr algn="just"/>
            <a:r>
              <a:rPr lang="es-MX" b="1" dirty="0" smtClean="0">
                <a:solidFill>
                  <a:srgbClr val="FF0000"/>
                </a:solidFill>
              </a:rPr>
              <a:t>La </a:t>
            </a:r>
            <a:r>
              <a:rPr lang="es-MX" b="1" dirty="0">
                <a:solidFill>
                  <a:srgbClr val="FF0000"/>
                </a:solidFill>
              </a:rPr>
              <a:t>visión de </a:t>
            </a:r>
            <a:r>
              <a:rPr lang="es-MX" b="1" dirty="0" smtClean="0">
                <a:solidFill>
                  <a:srgbClr val="FF0000"/>
                </a:solidFill>
              </a:rPr>
              <a:t>IAMSCU (por sus siglas en inglés) </a:t>
            </a:r>
            <a:r>
              <a:rPr lang="es-MX" b="1" dirty="0">
                <a:solidFill>
                  <a:srgbClr val="FF0000"/>
                </a:solidFill>
              </a:rPr>
              <a:t>es desarrollar una red </a:t>
            </a:r>
            <a:r>
              <a:rPr lang="es-MX" b="1" dirty="0" smtClean="0">
                <a:solidFill>
                  <a:srgbClr val="FF0000"/>
                </a:solidFill>
              </a:rPr>
              <a:t>dinámica </a:t>
            </a:r>
            <a:r>
              <a:rPr lang="es-MX" b="1" dirty="0">
                <a:solidFill>
                  <a:srgbClr val="FF0000"/>
                </a:solidFill>
              </a:rPr>
              <a:t>en todo el mundo </a:t>
            </a:r>
            <a:r>
              <a:rPr lang="es-MX" b="1" dirty="0" smtClean="0">
                <a:solidFill>
                  <a:srgbClr val="FF0000"/>
                </a:solidFill>
              </a:rPr>
              <a:t>de </a:t>
            </a:r>
            <a:r>
              <a:rPr lang="es-MX" b="1" dirty="0">
                <a:solidFill>
                  <a:srgbClr val="FF0000"/>
                </a:solidFill>
              </a:rPr>
              <a:t>instituciones miembros, dando como resultado efectiva la cooperación interinstitucional y la colaboración para preparar una nueva generación de líderes cristianos. </a:t>
            </a:r>
          </a:p>
        </p:txBody>
      </p:sp>
      <p:pic>
        <p:nvPicPr>
          <p:cNvPr id="3075" name="Picture 3" descr="C:\Users\usuario\Documents\EEMEX\platica s-metodismo\fotos plática\IAMSCU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013095"/>
            <a:ext cx="3456384" cy="105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37298"/>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51720" y="2438400"/>
            <a:ext cx="5040560" cy="3048001"/>
          </a:xfrm>
        </p:spPr>
        <p:txBody>
          <a:bodyPr/>
          <a:lstStyle/>
          <a:p>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908720"/>
            <a:ext cx="504056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04593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124744"/>
            <a:ext cx="6840760" cy="864096"/>
          </a:xfrm>
        </p:spPr>
        <p:txBody>
          <a:bodyPr>
            <a:noAutofit/>
          </a:bodyPr>
          <a:lstStyle/>
          <a:p>
            <a:r>
              <a:rPr lang="es-MX" sz="2400" b="1" dirty="0" smtClean="0">
                <a:solidFill>
                  <a:srgbClr val="0070C0"/>
                </a:solidFill>
              </a:rPr>
              <a:t>Colegios metodistas</a:t>
            </a:r>
            <a:br>
              <a:rPr lang="es-MX" sz="2400" b="1" dirty="0" smtClean="0">
                <a:solidFill>
                  <a:srgbClr val="0070C0"/>
                </a:solidFill>
              </a:rPr>
            </a:br>
            <a:r>
              <a:rPr lang="es-MX" sz="2400" b="1" dirty="0" smtClean="0">
                <a:solidFill>
                  <a:srgbClr val="0070C0"/>
                </a:solidFill>
              </a:rPr>
              <a:t>para gente de color</a:t>
            </a:r>
            <a:endParaRPr lang="es-MX" sz="2400" b="1" dirty="0">
              <a:solidFill>
                <a:srgbClr val="0070C0"/>
              </a:solidFill>
            </a:endParaRPr>
          </a:p>
        </p:txBody>
      </p:sp>
      <p:sp>
        <p:nvSpPr>
          <p:cNvPr id="3" name="2 Marcador de contenido"/>
          <p:cNvSpPr>
            <a:spLocks noGrp="1"/>
          </p:cNvSpPr>
          <p:nvPr>
            <p:ph idx="1"/>
          </p:nvPr>
        </p:nvSpPr>
        <p:spPr>
          <a:xfrm>
            <a:off x="1371600" y="2438400"/>
            <a:ext cx="6400800" cy="3222848"/>
          </a:xfrm>
        </p:spPr>
        <p:txBody>
          <a:bodyPr>
            <a:normAutofit fontScale="92500" lnSpcReduction="20000"/>
          </a:bodyPr>
          <a:lstStyle/>
          <a:p>
            <a:r>
              <a:rPr lang="es-MX" b="1" dirty="0">
                <a:solidFill>
                  <a:srgbClr val="FF0000"/>
                </a:solidFill>
              </a:rPr>
              <a:t>Bennett </a:t>
            </a:r>
            <a:r>
              <a:rPr lang="es-MX" b="1" dirty="0" err="1">
                <a:solidFill>
                  <a:srgbClr val="FF0000"/>
                </a:solidFill>
              </a:rPr>
              <a:t>College</a:t>
            </a:r>
            <a:r>
              <a:rPr lang="es-MX" b="1" dirty="0">
                <a:solidFill>
                  <a:srgbClr val="FF0000"/>
                </a:solidFill>
              </a:rPr>
              <a:t> para Mujeres | Greensboro, </a:t>
            </a:r>
            <a:endParaRPr lang="es-MX" b="1" dirty="0" smtClean="0">
              <a:solidFill>
                <a:srgbClr val="FF0000"/>
              </a:solidFill>
            </a:endParaRPr>
          </a:p>
          <a:p>
            <a:pPr indent="0">
              <a:buNone/>
            </a:pPr>
            <a:r>
              <a:rPr lang="es-MX" b="1" dirty="0">
                <a:solidFill>
                  <a:srgbClr val="FF0000"/>
                </a:solidFill>
              </a:rPr>
              <a:t>	</a:t>
            </a:r>
            <a:r>
              <a:rPr lang="es-MX" b="1" dirty="0" smtClean="0">
                <a:solidFill>
                  <a:srgbClr val="FF0000"/>
                </a:solidFill>
              </a:rPr>
              <a:t>Carolina </a:t>
            </a:r>
            <a:r>
              <a:rPr lang="es-MX" b="1" dirty="0">
                <a:solidFill>
                  <a:srgbClr val="FF0000"/>
                </a:solidFill>
              </a:rPr>
              <a:t>del Norte, </a:t>
            </a:r>
            <a:r>
              <a:rPr lang="es-MX" b="1" dirty="0" smtClean="0">
                <a:solidFill>
                  <a:srgbClr val="FF0000"/>
                </a:solidFill>
              </a:rPr>
              <a:t>	</a:t>
            </a:r>
            <a:r>
              <a:rPr lang="es-MX" b="1" dirty="0" smtClean="0">
                <a:solidFill>
                  <a:srgbClr val="7030A0"/>
                </a:solidFill>
              </a:rPr>
              <a:t>1873</a:t>
            </a:r>
            <a:r>
              <a:rPr lang="es-MX" b="1" dirty="0" smtClean="0">
                <a:solidFill>
                  <a:srgbClr val="FF0000"/>
                </a:solidFill>
              </a:rPr>
              <a:t> </a:t>
            </a:r>
            <a:endParaRPr lang="es-MX" b="1" dirty="0">
              <a:solidFill>
                <a:srgbClr val="FF0000"/>
              </a:solidFill>
            </a:endParaRPr>
          </a:p>
          <a:p>
            <a:r>
              <a:rPr lang="es-MX" b="1" dirty="0" err="1">
                <a:solidFill>
                  <a:srgbClr val="FF0000"/>
                </a:solidFill>
              </a:rPr>
              <a:t>Claflin</a:t>
            </a:r>
            <a:r>
              <a:rPr lang="es-MX" b="1" dirty="0">
                <a:solidFill>
                  <a:srgbClr val="FF0000"/>
                </a:solidFill>
              </a:rPr>
              <a:t> Universidad | </a:t>
            </a:r>
            <a:r>
              <a:rPr lang="es-MX" b="1" dirty="0" err="1">
                <a:solidFill>
                  <a:srgbClr val="FF0000"/>
                </a:solidFill>
              </a:rPr>
              <a:t>Orangeburg</a:t>
            </a:r>
            <a:r>
              <a:rPr lang="es-MX" b="1" dirty="0">
                <a:solidFill>
                  <a:srgbClr val="FF0000"/>
                </a:solidFill>
              </a:rPr>
              <a:t>, Carolina del Sur, </a:t>
            </a:r>
            <a:r>
              <a:rPr lang="es-MX" b="1" dirty="0">
                <a:solidFill>
                  <a:srgbClr val="7030A0"/>
                </a:solidFill>
              </a:rPr>
              <a:t>1869</a:t>
            </a:r>
          </a:p>
          <a:p>
            <a:r>
              <a:rPr lang="es-MX" b="1" dirty="0" err="1">
                <a:solidFill>
                  <a:srgbClr val="FF0000"/>
                </a:solidFill>
              </a:rPr>
              <a:t>Paine</a:t>
            </a:r>
            <a:r>
              <a:rPr lang="es-MX" b="1" dirty="0">
                <a:solidFill>
                  <a:srgbClr val="FF0000"/>
                </a:solidFill>
              </a:rPr>
              <a:t> Colegio | Augusta, GA, </a:t>
            </a:r>
            <a:r>
              <a:rPr lang="es-MX" b="1" dirty="0">
                <a:solidFill>
                  <a:srgbClr val="7030A0"/>
                </a:solidFill>
              </a:rPr>
              <a:t>1882</a:t>
            </a:r>
          </a:p>
          <a:p>
            <a:r>
              <a:rPr lang="es-MX" b="1" dirty="0">
                <a:solidFill>
                  <a:srgbClr val="FF0000"/>
                </a:solidFill>
              </a:rPr>
              <a:t>Universidad Clark de Atlanta | Atlanta, GA,</a:t>
            </a:r>
          </a:p>
          <a:p>
            <a:r>
              <a:rPr lang="es-MX" b="1" dirty="0" err="1">
                <a:solidFill>
                  <a:srgbClr val="FF0000"/>
                </a:solidFill>
              </a:rPr>
              <a:t>Dillard</a:t>
            </a:r>
            <a:r>
              <a:rPr lang="es-MX" b="1" dirty="0">
                <a:solidFill>
                  <a:srgbClr val="FF0000"/>
                </a:solidFill>
              </a:rPr>
              <a:t> Universidad | Nueva Orleans</a:t>
            </a:r>
          </a:p>
          <a:p>
            <a:r>
              <a:rPr lang="es-MX" b="1" dirty="0" err="1">
                <a:solidFill>
                  <a:srgbClr val="FF0000"/>
                </a:solidFill>
              </a:rPr>
              <a:t>Huston-Tillotson</a:t>
            </a:r>
            <a:r>
              <a:rPr lang="es-MX" b="1" dirty="0">
                <a:solidFill>
                  <a:srgbClr val="FF0000"/>
                </a:solidFill>
              </a:rPr>
              <a:t> Universidad | Austin, TX</a:t>
            </a:r>
          </a:p>
          <a:p>
            <a:r>
              <a:rPr lang="es-MX" b="1" dirty="0" err="1">
                <a:solidFill>
                  <a:srgbClr val="FF0000"/>
                </a:solidFill>
              </a:rPr>
              <a:t>Meharry</a:t>
            </a:r>
            <a:r>
              <a:rPr lang="es-MX" b="1" dirty="0">
                <a:solidFill>
                  <a:srgbClr val="FF0000"/>
                </a:solidFill>
              </a:rPr>
              <a:t> Medical </a:t>
            </a:r>
            <a:r>
              <a:rPr lang="es-MX" b="1" dirty="0" err="1">
                <a:solidFill>
                  <a:srgbClr val="FF0000"/>
                </a:solidFill>
              </a:rPr>
              <a:t>College</a:t>
            </a:r>
            <a:r>
              <a:rPr lang="es-MX" b="1" dirty="0">
                <a:solidFill>
                  <a:srgbClr val="FF0000"/>
                </a:solidFill>
              </a:rPr>
              <a:t> | Nashville, TN</a:t>
            </a:r>
          </a:p>
        </p:txBody>
      </p:sp>
    </p:spTree>
    <p:extLst>
      <p:ext uri="{BB962C8B-B14F-4D97-AF65-F5344CB8AC3E}">
        <p14:creationId xmlns:p14="http://schemas.microsoft.com/office/powerpoint/2010/main" val="86921540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295400"/>
            <a:ext cx="6400800" cy="765448"/>
          </a:xfrm>
        </p:spPr>
        <p:txBody>
          <a:bodyPr>
            <a:noAutofit/>
          </a:bodyPr>
          <a:lstStyle/>
          <a:p>
            <a:r>
              <a:rPr lang="es-MX" sz="2800" b="1" dirty="0" smtClean="0">
                <a:solidFill>
                  <a:srgbClr val="0070C0"/>
                </a:solidFill>
              </a:rPr>
              <a:t>               Un viejo anhelo            </a:t>
            </a:r>
            <a:br>
              <a:rPr lang="es-MX" sz="2800" b="1" dirty="0" smtClean="0">
                <a:solidFill>
                  <a:srgbClr val="0070C0"/>
                </a:solidFill>
              </a:rPr>
            </a:br>
            <a:r>
              <a:rPr lang="es-MX" sz="2800" b="1" dirty="0" smtClean="0">
                <a:solidFill>
                  <a:srgbClr val="0070C0"/>
                </a:solidFill>
              </a:rPr>
              <a:t>                 educativo</a:t>
            </a:r>
            <a:endParaRPr lang="es-MX" sz="2800" b="1" dirty="0">
              <a:solidFill>
                <a:srgbClr val="0070C0"/>
              </a:solidFill>
            </a:endParaRPr>
          </a:p>
        </p:txBody>
      </p:sp>
      <p:sp>
        <p:nvSpPr>
          <p:cNvPr id="3" name="2 Marcador de contenido"/>
          <p:cNvSpPr>
            <a:spLocks noGrp="1"/>
          </p:cNvSpPr>
          <p:nvPr>
            <p:ph idx="1"/>
          </p:nvPr>
        </p:nvSpPr>
        <p:spPr>
          <a:xfrm>
            <a:off x="1371600" y="2438400"/>
            <a:ext cx="6400800" cy="3438872"/>
          </a:xfrm>
        </p:spPr>
        <p:txBody>
          <a:bodyPr>
            <a:normAutofit lnSpcReduction="10000"/>
          </a:bodyPr>
          <a:lstStyle/>
          <a:p>
            <a:pPr algn="just"/>
            <a:r>
              <a:rPr lang="es-MX" b="1" dirty="0" smtClean="0">
                <a:solidFill>
                  <a:srgbClr val="FF0000"/>
                </a:solidFill>
              </a:rPr>
              <a:t>En los actuales tiempos de </a:t>
            </a:r>
            <a:r>
              <a:rPr lang="es-MX" b="1" dirty="0">
                <a:solidFill>
                  <a:srgbClr val="FF0000"/>
                </a:solidFill>
              </a:rPr>
              <a:t>gigantesco progreso científico y tecnológico, la Iglesia Metodista reafirma un anhelo de Wesley: </a:t>
            </a:r>
            <a:endParaRPr lang="es-MX" b="1" dirty="0" smtClean="0">
              <a:solidFill>
                <a:srgbClr val="FF0000"/>
              </a:solidFill>
            </a:endParaRPr>
          </a:p>
          <a:p>
            <a:pPr indent="0" algn="just">
              <a:buNone/>
            </a:pPr>
            <a:r>
              <a:rPr lang="es-MX" b="1" dirty="0" smtClean="0">
                <a:solidFill>
                  <a:srgbClr val="002060"/>
                </a:solidFill>
              </a:rPr>
              <a:t>unir </a:t>
            </a:r>
            <a:r>
              <a:rPr lang="es-MX" b="1" dirty="0">
                <a:solidFill>
                  <a:srgbClr val="002060"/>
                </a:solidFill>
              </a:rPr>
              <a:t>la ciencia y la espiritualidad,  </a:t>
            </a:r>
            <a:r>
              <a:rPr lang="es-MX" b="1" dirty="0">
                <a:solidFill>
                  <a:srgbClr val="FF0000"/>
                </a:solidFill>
              </a:rPr>
              <a:t>hace tanto tiempo separadas.</a:t>
            </a:r>
            <a:r>
              <a:rPr lang="es-MX" b="1" dirty="0">
                <a:solidFill>
                  <a:srgbClr val="002060"/>
                </a:solidFill>
              </a:rPr>
              <a:t> </a:t>
            </a:r>
            <a:endParaRPr lang="es-MX" b="1" dirty="0" smtClean="0">
              <a:solidFill>
                <a:srgbClr val="002060"/>
              </a:solidFill>
            </a:endParaRPr>
          </a:p>
          <a:p>
            <a:pPr algn="just"/>
            <a:r>
              <a:rPr lang="es-MX" b="1" dirty="0" smtClean="0">
                <a:solidFill>
                  <a:srgbClr val="FF0000"/>
                </a:solidFill>
              </a:rPr>
              <a:t>Como </a:t>
            </a:r>
            <a:r>
              <a:rPr lang="es-MX" b="1" dirty="0">
                <a:solidFill>
                  <a:srgbClr val="FF0000"/>
                </a:solidFill>
              </a:rPr>
              <a:t>herederos de esta herencia </a:t>
            </a:r>
            <a:r>
              <a:rPr lang="es-MX" b="1" dirty="0" err="1">
                <a:solidFill>
                  <a:srgbClr val="FF0000"/>
                </a:solidFill>
              </a:rPr>
              <a:t>wesleyana</a:t>
            </a:r>
            <a:r>
              <a:rPr lang="es-MX" b="1" dirty="0">
                <a:solidFill>
                  <a:srgbClr val="FF0000"/>
                </a:solidFill>
              </a:rPr>
              <a:t>, las instituciones educativas metodistas, están compenetradas en el cumplimiento del rol que les ha tocado realizar: educar </a:t>
            </a:r>
            <a:r>
              <a:rPr lang="es-MX" b="1" dirty="0" smtClean="0">
                <a:solidFill>
                  <a:srgbClr val="FF0000"/>
                </a:solidFill>
              </a:rPr>
              <a:t>con </a:t>
            </a:r>
            <a:r>
              <a:rPr lang="es-MX" b="1" dirty="0">
                <a:solidFill>
                  <a:srgbClr val="FF0000"/>
                </a:solidFill>
              </a:rPr>
              <a:t>principios y valores cristianos, procurando una educación para la vida</a:t>
            </a:r>
            <a:r>
              <a:rPr lang="es-MX" dirty="0">
                <a:solidFill>
                  <a:srgbClr val="FF0000"/>
                </a:solidFill>
              </a:rPr>
              <a:t>.</a:t>
            </a:r>
          </a:p>
        </p:txBody>
      </p:sp>
      <p:pic>
        <p:nvPicPr>
          <p:cNvPr id="7170" name="Picture 2" descr="C:\Users\usuario\Documents\EEMEX\platica s-metodismo\fotos plática\ciencia-y-espiritualid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268760"/>
            <a:ext cx="2186434" cy="67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36875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24744"/>
            <a:ext cx="6400800" cy="936104"/>
          </a:xfrm>
        </p:spPr>
        <p:txBody>
          <a:bodyPr>
            <a:normAutofit fontScale="90000"/>
          </a:bodyPr>
          <a:lstStyle/>
          <a:p>
            <a:r>
              <a:rPr lang="es-MX" sz="2800" b="1" dirty="0" smtClean="0">
                <a:solidFill>
                  <a:srgbClr val="0070C0"/>
                </a:solidFill>
              </a:rPr>
              <a:t>ASPECTO MÉDICO Y PARTICIPACION DE LA MUJER</a:t>
            </a:r>
            <a:endParaRPr lang="es-MX" sz="2800" b="1" dirty="0">
              <a:solidFill>
                <a:srgbClr val="0070C0"/>
              </a:solidFill>
            </a:endParaRPr>
          </a:p>
        </p:txBody>
      </p:sp>
      <p:sp>
        <p:nvSpPr>
          <p:cNvPr id="3" name="2 Marcador de contenido"/>
          <p:cNvSpPr>
            <a:spLocks noGrp="1"/>
          </p:cNvSpPr>
          <p:nvPr>
            <p:ph idx="1"/>
          </p:nvPr>
        </p:nvSpPr>
        <p:spPr>
          <a:xfrm>
            <a:off x="1371600" y="2276872"/>
            <a:ext cx="6400800" cy="3312368"/>
          </a:xfrm>
        </p:spPr>
        <p:txBody>
          <a:bodyPr>
            <a:normAutofit lnSpcReduction="10000"/>
          </a:bodyPr>
          <a:lstStyle/>
          <a:p>
            <a:pPr algn="just"/>
            <a:r>
              <a:rPr lang="es-MX" b="1" dirty="0" smtClean="0">
                <a:solidFill>
                  <a:srgbClr val="FF0000"/>
                </a:solidFill>
              </a:rPr>
              <a:t>Los </a:t>
            </a:r>
            <a:r>
              <a:rPr lang="es-MX" b="1" dirty="0">
                <a:solidFill>
                  <a:srgbClr val="FF0000"/>
                </a:solidFill>
              </a:rPr>
              <a:t>primeros hospitales en el Nuevo Mundo fueron fundados por pioneros </a:t>
            </a:r>
            <a:r>
              <a:rPr lang="es-MX" b="1" dirty="0" smtClean="0">
                <a:solidFill>
                  <a:srgbClr val="FF0000"/>
                </a:solidFill>
              </a:rPr>
              <a:t>cristianos </a:t>
            </a:r>
            <a:r>
              <a:rPr lang="es-MX" b="1" dirty="0">
                <a:solidFill>
                  <a:srgbClr val="FF0000"/>
                </a:solidFill>
              </a:rPr>
              <a:t>.... Cuáqueros, evangélicos y metodistas, que se dedicaron de lleno a </a:t>
            </a:r>
            <a:r>
              <a:rPr lang="es-MX" b="1" dirty="0" smtClean="0">
                <a:solidFill>
                  <a:srgbClr val="FF0000"/>
                </a:solidFill>
              </a:rPr>
              <a:t>satisfacer </a:t>
            </a:r>
            <a:r>
              <a:rPr lang="es-MX" b="1" dirty="0">
                <a:solidFill>
                  <a:srgbClr val="FF0000"/>
                </a:solidFill>
              </a:rPr>
              <a:t>las necesidades apremiantes de las comunidades.</a:t>
            </a:r>
          </a:p>
          <a:p>
            <a:pPr algn="just"/>
            <a:r>
              <a:rPr lang="es-MX" b="1" dirty="0">
                <a:solidFill>
                  <a:srgbClr val="FF0000"/>
                </a:solidFill>
              </a:rPr>
              <a:t>Aunque el campo de la medicina misionera estuvo dominado por varones durante los primeros años, las mujeres comenzaron a ingresar en ese campo a fines del siglo diecinueve. Muy pronto sus realizaciones eran famosas por todo el mundo. </a:t>
            </a:r>
          </a:p>
          <a:p>
            <a:endParaRPr lang="es-MX" dirty="0"/>
          </a:p>
        </p:txBody>
      </p:sp>
    </p:spTree>
    <p:extLst>
      <p:ext uri="{BB962C8B-B14F-4D97-AF65-F5344CB8AC3E}">
        <p14:creationId xmlns:p14="http://schemas.microsoft.com/office/powerpoint/2010/main" val="1061487513"/>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70C0"/>
                </a:solidFill>
              </a:rPr>
              <a:t>Inglaterra, siglo xviii</a:t>
            </a:r>
            <a:endParaRPr lang="es-MX" b="1" dirty="0">
              <a:solidFill>
                <a:srgbClr val="0070C0"/>
              </a:solidFill>
            </a:endParaRPr>
          </a:p>
        </p:txBody>
      </p:sp>
      <p:sp>
        <p:nvSpPr>
          <p:cNvPr id="3" name="2 Marcador de contenido"/>
          <p:cNvSpPr>
            <a:spLocks noGrp="1"/>
          </p:cNvSpPr>
          <p:nvPr>
            <p:ph idx="1"/>
          </p:nvPr>
        </p:nvSpPr>
        <p:spPr/>
        <p:txBody>
          <a:bodyPr>
            <a:noAutofit/>
          </a:bodyPr>
          <a:lstStyle/>
          <a:p>
            <a:pPr algn="just"/>
            <a:r>
              <a:rPr lang="es-MX" sz="2000" b="1" dirty="0">
                <a:solidFill>
                  <a:srgbClr val="FF0000"/>
                </a:solidFill>
              </a:rPr>
              <a:t>Los hermanos John y Charles Wesley fundaron el movimiento metodista en Inglaterra en el siglo XVIII tras llegar a la conclusión de que las clases trabajadoras y desfavorecidas eran reacias a atender los servicios religiosos anglicanos por considerarlos elitistas y enfocados a la clase media-alta.</a:t>
            </a:r>
          </a:p>
        </p:txBody>
      </p:sp>
    </p:spTree>
    <p:extLst>
      <p:ext uri="{BB962C8B-B14F-4D97-AF65-F5344CB8AC3E}">
        <p14:creationId xmlns:p14="http://schemas.microsoft.com/office/powerpoint/2010/main" val="59225007"/>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622904"/>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24744"/>
            <a:ext cx="6400800" cy="648072"/>
          </a:xfrm>
        </p:spPr>
        <p:txBody>
          <a:bodyPr/>
          <a:lstStyle/>
          <a:p>
            <a:r>
              <a:rPr lang="es-MX" b="1" dirty="0" smtClean="0">
                <a:solidFill>
                  <a:srgbClr val="0070C0"/>
                </a:solidFill>
              </a:rPr>
              <a:t>     Aspecto médico</a:t>
            </a:r>
            <a:endParaRPr lang="es-MX" b="1" dirty="0">
              <a:solidFill>
                <a:srgbClr val="0070C0"/>
              </a:solidFill>
            </a:endParaRPr>
          </a:p>
        </p:txBody>
      </p:sp>
      <p:sp>
        <p:nvSpPr>
          <p:cNvPr id="3" name="2 Marcador de contenido"/>
          <p:cNvSpPr>
            <a:spLocks noGrp="1"/>
          </p:cNvSpPr>
          <p:nvPr>
            <p:ph idx="1"/>
          </p:nvPr>
        </p:nvSpPr>
        <p:spPr>
          <a:xfrm>
            <a:off x="1043608" y="2204864"/>
            <a:ext cx="7056784" cy="3456384"/>
          </a:xfrm>
        </p:spPr>
        <p:txBody>
          <a:bodyPr>
            <a:normAutofit fontScale="85000" lnSpcReduction="20000"/>
          </a:bodyPr>
          <a:lstStyle/>
          <a:p>
            <a:pPr algn="just"/>
            <a:r>
              <a:rPr lang="es-MX" b="1" dirty="0" smtClean="0">
                <a:solidFill>
                  <a:srgbClr val="FF0000"/>
                </a:solidFill>
              </a:rPr>
              <a:t>En </a:t>
            </a:r>
            <a:r>
              <a:rPr lang="es-MX" b="1" dirty="0">
                <a:solidFill>
                  <a:srgbClr val="FF0000"/>
                </a:solidFill>
              </a:rPr>
              <a:t>los Estados Unidos, dentro del reconocido “poder médico de Houston”,  a manera de </a:t>
            </a:r>
            <a:r>
              <a:rPr lang="es-MX" b="1" dirty="0" smtClean="0">
                <a:solidFill>
                  <a:srgbClr val="FF0000"/>
                </a:solidFill>
              </a:rPr>
              <a:t>ejemplo, </a:t>
            </a:r>
            <a:r>
              <a:rPr lang="es-MX" b="1" dirty="0">
                <a:solidFill>
                  <a:srgbClr val="FF0000"/>
                </a:solidFill>
              </a:rPr>
              <a:t>se </a:t>
            </a:r>
            <a:r>
              <a:rPr lang="es-MX" b="1" dirty="0" smtClean="0">
                <a:solidFill>
                  <a:srgbClr val="FF0000"/>
                </a:solidFill>
              </a:rPr>
              <a:t>considera </a:t>
            </a:r>
            <a:r>
              <a:rPr lang="es-MX" b="1" dirty="0">
                <a:solidFill>
                  <a:srgbClr val="FF0000"/>
                </a:solidFill>
              </a:rPr>
              <a:t>dentro de los mejores hospitales, por la calidad de sus servicios y modernísima infraestructura, al  Hospital Metodista, que con sus dos mil médicos atiende, en un moderno complejo de seis edificios interconectados entre sí. </a:t>
            </a:r>
            <a:endParaRPr lang="es-MX" b="1" dirty="0" smtClean="0">
              <a:solidFill>
                <a:srgbClr val="FF0000"/>
              </a:solidFill>
            </a:endParaRPr>
          </a:p>
          <a:p>
            <a:pPr algn="just"/>
            <a:r>
              <a:rPr lang="es-MX" b="1" dirty="0" smtClean="0">
                <a:solidFill>
                  <a:srgbClr val="FF0000"/>
                </a:solidFill>
              </a:rPr>
              <a:t>Abierto </a:t>
            </a:r>
            <a:r>
              <a:rPr lang="es-MX" b="1" dirty="0">
                <a:solidFill>
                  <a:srgbClr val="FF0000"/>
                </a:solidFill>
              </a:rPr>
              <a:t>en 1919, el </a:t>
            </a:r>
            <a:r>
              <a:rPr lang="es-MX" b="1" dirty="0" err="1">
                <a:solidFill>
                  <a:srgbClr val="FF0000"/>
                </a:solidFill>
              </a:rPr>
              <a:t>Methodist</a:t>
            </a:r>
            <a:r>
              <a:rPr lang="es-MX" b="1" dirty="0">
                <a:solidFill>
                  <a:srgbClr val="FF0000"/>
                </a:solidFill>
              </a:rPr>
              <a:t> Hospital acogió el primer trasplante de órganos múltiples en los años sesenta y también ha sido el pionero en técnicas de cirugía cardiovascular en el mundialmente reconocido </a:t>
            </a:r>
            <a:r>
              <a:rPr lang="es-MX" b="1" dirty="0" err="1">
                <a:solidFill>
                  <a:srgbClr val="FF0000"/>
                </a:solidFill>
              </a:rPr>
              <a:t>DeBakey</a:t>
            </a:r>
            <a:r>
              <a:rPr lang="es-MX" b="1" dirty="0">
                <a:solidFill>
                  <a:srgbClr val="FF0000"/>
                </a:solidFill>
              </a:rPr>
              <a:t> </a:t>
            </a:r>
            <a:r>
              <a:rPr lang="es-MX" b="1" dirty="0" err="1">
                <a:solidFill>
                  <a:srgbClr val="FF0000"/>
                </a:solidFill>
              </a:rPr>
              <a:t>Heart</a:t>
            </a:r>
            <a:r>
              <a:rPr lang="es-MX" b="1" dirty="0">
                <a:solidFill>
                  <a:srgbClr val="FF0000"/>
                </a:solidFill>
              </a:rPr>
              <a:t> Center. Logros así han permitido que la reputación del centro médico crezca al punto de que hoy atiende a más de 350 mil pacientes internos y ambulatorios al año, provenientes de Estados Unidos y de 70 países.</a:t>
            </a:r>
          </a:p>
        </p:txBody>
      </p:sp>
      <p:pic>
        <p:nvPicPr>
          <p:cNvPr id="8194" name="Picture 2" descr="C:\Users\usuario\Documents\EEMEX\platica s-metodismo\fotos plática\logo medicina[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52736"/>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70488"/>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24744"/>
            <a:ext cx="6400800" cy="720080"/>
          </a:xfrm>
        </p:spPr>
        <p:txBody>
          <a:bodyPr>
            <a:normAutofit fontScale="90000"/>
          </a:bodyPr>
          <a:lstStyle/>
          <a:p>
            <a:r>
              <a:rPr lang="es-MX" b="1" dirty="0" smtClean="0">
                <a:solidFill>
                  <a:srgbClr val="0070C0"/>
                </a:solidFill>
              </a:rPr>
              <a:t>        EL ROL DE LA MUJER</a:t>
            </a:r>
            <a:endParaRPr lang="es-MX" b="1" dirty="0">
              <a:solidFill>
                <a:srgbClr val="0070C0"/>
              </a:solidFill>
            </a:endParaRPr>
          </a:p>
        </p:txBody>
      </p:sp>
      <p:sp>
        <p:nvSpPr>
          <p:cNvPr id="3" name="2 Marcador de contenido"/>
          <p:cNvSpPr>
            <a:spLocks noGrp="1"/>
          </p:cNvSpPr>
          <p:nvPr>
            <p:ph idx="1"/>
          </p:nvPr>
        </p:nvSpPr>
        <p:spPr>
          <a:xfrm>
            <a:off x="1371600" y="2204864"/>
            <a:ext cx="6400800" cy="3456384"/>
          </a:xfrm>
        </p:spPr>
        <p:txBody>
          <a:bodyPr>
            <a:normAutofit fontScale="92500" lnSpcReduction="10000"/>
          </a:bodyPr>
          <a:lstStyle/>
          <a:p>
            <a:pPr algn="just"/>
            <a:r>
              <a:rPr lang="es-MX" b="1" dirty="0">
                <a:solidFill>
                  <a:srgbClr val="FF0000"/>
                </a:solidFill>
              </a:rPr>
              <a:t>Desde sus comienzos, el movimiento Metodista se enriqueció gracias al liderazgo y el ministerio de las mujeres, quienes a menudo le enseñaron a la comunidad de fe cómo vivir la vida cristiana a través de la adoración en fidelidad; el estudio; la disciplina; el cuidado de los pobres, los enfermos, los agonizantes y los desposeídos, así como a través de su ministerio como maestras y </a:t>
            </a:r>
            <a:r>
              <a:rPr lang="es-MX" b="1" dirty="0" smtClean="0">
                <a:solidFill>
                  <a:srgbClr val="FF0000"/>
                </a:solidFill>
              </a:rPr>
              <a:t>testigos </a:t>
            </a:r>
            <a:r>
              <a:rPr lang="es-MX" b="1" dirty="0">
                <a:solidFill>
                  <a:srgbClr val="FF0000"/>
                </a:solidFill>
              </a:rPr>
              <a:t>de la fe. Frecuentemente las mujeres también desempeñaron roles pastorales aun cuando no estaban oficialmente </a:t>
            </a:r>
            <a:r>
              <a:rPr lang="es-MX" b="1" dirty="0" smtClean="0">
                <a:solidFill>
                  <a:srgbClr val="FF0000"/>
                </a:solidFill>
              </a:rPr>
              <a:t>ordenadas, como ahora.</a:t>
            </a:r>
            <a:endParaRPr lang="es-MX" b="1" dirty="0">
              <a:solidFill>
                <a:srgbClr val="FF0000"/>
              </a:solidFill>
            </a:endParaRPr>
          </a:p>
        </p:txBody>
      </p:sp>
      <p:pic>
        <p:nvPicPr>
          <p:cNvPr id="9218" name="Picture 2" descr="C:\Users\usuario\Documents\EEMEX\platica s-metodismo\fotos plática\enfermera 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52736"/>
            <a:ext cx="1079376" cy="88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3798"/>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70C0"/>
                </a:solidFill>
              </a:rPr>
              <a:t>Ejército de salvación</a:t>
            </a:r>
            <a:endParaRPr lang="es-MX" b="1" dirty="0">
              <a:solidFill>
                <a:srgbClr val="0070C0"/>
              </a:solidFill>
            </a:endParaRPr>
          </a:p>
        </p:txBody>
      </p:sp>
      <p:pic>
        <p:nvPicPr>
          <p:cNvPr id="4098" name="Picture 2" descr="C:\Users\usuario\Documents\EEMEX\fotosEEM\logos igl met mundo\ejerc. salv..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3848" y="2412692"/>
            <a:ext cx="2740828" cy="310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0697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52736"/>
            <a:ext cx="6400800" cy="576064"/>
          </a:xfrm>
        </p:spPr>
        <p:txBody>
          <a:bodyPr>
            <a:normAutofit/>
          </a:bodyPr>
          <a:lstStyle/>
          <a:p>
            <a:r>
              <a:rPr lang="es-MX" sz="2800" b="1" dirty="0" smtClean="0">
                <a:solidFill>
                  <a:srgbClr val="0070C0"/>
                </a:solidFill>
              </a:rPr>
              <a:t>El ejército de salvación</a:t>
            </a:r>
            <a:endParaRPr lang="es-MX" sz="2800" b="1" dirty="0">
              <a:solidFill>
                <a:srgbClr val="0070C0"/>
              </a:solidFill>
            </a:endParaRPr>
          </a:p>
        </p:txBody>
      </p:sp>
      <p:sp>
        <p:nvSpPr>
          <p:cNvPr id="3" name="2 Marcador de contenido"/>
          <p:cNvSpPr>
            <a:spLocks noGrp="1"/>
          </p:cNvSpPr>
          <p:nvPr>
            <p:ph idx="1"/>
          </p:nvPr>
        </p:nvSpPr>
        <p:spPr>
          <a:xfrm>
            <a:off x="1115616" y="1700808"/>
            <a:ext cx="6912768" cy="4320480"/>
          </a:xfrm>
        </p:spPr>
        <p:txBody>
          <a:bodyPr>
            <a:normAutofit fontScale="92500"/>
          </a:bodyPr>
          <a:lstStyle/>
          <a:p>
            <a:pPr algn="just"/>
            <a:r>
              <a:rPr lang="es-MX" b="1" dirty="0">
                <a:solidFill>
                  <a:srgbClr val="FF0000"/>
                </a:solidFill>
              </a:rPr>
              <a:t>Es una denominación del cristianismo protestante fundada en 1865 por el </a:t>
            </a:r>
            <a:r>
              <a:rPr lang="es-MX" b="1" dirty="0" smtClean="0">
                <a:solidFill>
                  <a:srgbClr val="FF0000"/>
                </a:solidFill>
              </a:rPr>
              <a:t>Pastor </a:t>
            </a:r>
            <a:r>
              <a:rPr lang="es-MX" b="1" dirty="0">
                <a:solidFill>
                  <a:srgbClr val="FF0000"/>
                </a:solidFill>
              </a:rPr>
              <a:t>Metodista William </a:t>
            </a:r>
            <a:r>
              <a:rPr lang="es-MX" b="1" dirty="0" err="1">
                <a:solidFill>
                  <a:srgbClr val="FF0000"/>
                </a:solidFill>
              </a:rPr>
              <a:t>Booth</a:t>
            </a:r>
            <a:r>
              <a:rPr lang="es-MX" b="1" dirty="0">
                <a:solidFill>
                  <a:srgbClr val="FF0000"/>
                </a:solidFill>
              </a:rPr>
              <a:t> y por su esposa Catherine </a:t>
            </a:r>
            <a:r>
              <a:rPr lang="es-MX" b="1" dirty="0" err="1">
                <a:solidFill>
                  <a:srgbClr val="FF0000"/>
                </a:solidFill>
              </a:rPr>
              <a:t>Booth</a:t>
            </a:r>
            <a:r>
              <a:rPr lang="es-MX" b="1" dirty="0">
                <a:solidFill>
                  <a:srgbClr val="FF0000"/>
                </a:solidFill>
              </a:rPr>
              <a:t>. </a:t>
            </a:r>
          </a:p>
          <a:p>
            <a:pPr algn="just"/>
            <a:r>
              <a:rPr lang="es-MX" b="1" dirty="0">
                <a:solidFill>
                  <a:srgbClr val="FF0000"/>
                </a:solidFill>
              </a:rPr>
              <a:t>Ellos sentían la necesidad de alcanzar con el mensaje del Evangelio de Jesucristo a los que consideraban menos conocedores del mismo, a los que estaban atrapados en los sectores más golpeados por la pobreza, el alcoholismo, el crimen, la desocupación, el hacinamiento y toda la inmensa variedad de males sociales que la Inglaterra de la Revolución industrial había </a:t>
            </a:r>
            <a:r>
              <a:rPr lang="es-MX" b="1" dirty="0" smtClean="0">
                <a:solidFill>
                  <a:srgbClr val="FF0000"/>
                </a:solidFill>
              </a:rPr>
              <a:t>concentrado </a:t>
            </a:r>
            <a:r>
              <a:rPr lang="es-MX" b="1" dirty="0">
                <a:solidFill>
                  <a:srgbClr val="FF0000"/>
                </a:solidFill>
              </a:rPr>
              <a:t>guetos de la ciudad.</a:t>
            </a:r>
          </a:p>
          <a:p>
            <a:pPr algn="just"/>
            <a:r>
              <a:rPr lang="es-MX" b="1" dirty="0">
                <a:solidFill>
                  <a:srgbClr val="FF0000"/>
                </a:solidFill>
              </a:rPr>
              <a:t>A</a:t>
            </a:r>
            <a:r>
              <a:rPr lang="es-MX" b="1" dirty="0" smtClean="0">
                <a:solidFill>
                  <a:srgbClr val="FF0000"/>
                </a:solidFill>
              </a:rPr>
              <a:t>ctualmente </a:t>
            </a:r>
            <a:r>
              <a:rPr lang="es-MX" b="1" dirty="0">
                <a:solidFill>
                  <a:srgbClr val="FF0000"/>
                </a:solidFill>
              </a:rPr>
              <a:t>es mucho más conocida como una organización no gubernamental, de beneficencia social privada.</a:t>
            </a:r>
          </a:p>
        </p:txBody>
      </p:sp>
    </p:spTree>
    <p:extLst>
      <p:ext uri="{BB962C8B-B14F-4D97-AF65-F5344CB8AC3E}">
        <p14:creationId xmlns:p14="http://schemas.microsoft.com/office/powerpoint/2010/main" val="1608414175"/>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24744"/>
            <a:ext cx="6400800" cy="720080"/>
          </a:xfrm>
        </p:spPr>
        <p:txBody>
          <a:bodyPr>
            <a:normAutofit fontScale="90000"/>
          </a:bodyPr>
          <a:lstStyle/>
          <a:p>
            <a:r>
              <a:rPr lang="es-MX" sz="2800" b="1" dirty="0">
                <a:solidFill>
                  <a:srgbClr val="0070C0"/>
                </a:solidFill>
              </a:rPr>
              <a:t>PUBLICACIONES </a:t>
            </a:r>
            <a:r>
              <a:rPr lang="es-MX" sz="2800" b="1" dirty="0" smtClean="0">
                <a:solidFill>
                  <a:srgbClr val="0070C0"/>
                </a:solidFill>
              </a:rPr>
              <a:t>METODISTAS</a:t>
            </a:r>
            <a:endParaRPr lang="es-MX" sz="2800" b="1" dirty="0">
              <a:solidFill>
                <a:srgbClr val="0070C0"/>
              </a:solidFill>
            </a:endParaRPr>
          </a:p>
        </p:txBody>
      </p:sp>
      <p:sp>
        <p:nvSpPr>
          <p:cNvPr id="3" name="2 Marcador de contenido"/>
          <p:cNvSpPr>
            <a:spLocks noGrp="1"/>
          </p:cNvSpPr>
          <p:nvPr>
            <p:ph idx="1"/>
          </p:nvPr>
        </p:nvSpPr>
        <p:spPr>
          <a:xfrm>
            <a:off x="1115616" y="2438400"/>
            <a:ext cx="6840760" cy="3048001"/>
          </a:xfrm>
        </p:spPr>
        <p:txBody>
          <a:bodyPr>
            <a:normAutofit fontScale="92500" lnSpcReduction="10000"/>
          </a:bodyPr>
          <a:lstStyle/>
          <a:p>
            <a:pPr algn="just"/>
            <a:r>
              <a:rPr lang="es-MX" b="1" dirty="0" smtClean="0">
                <a:solidFill>
                  <a:srgbClr val="FF0000"/>
                </a:solidFill>
              </a:rPr>
              <a:t>Las </a:t>
            </a:r>
            <a:r>
              <a:rPr lang="es-MX" b="1" dirty="0">
                <a:solidFill>
                  <a:srgbClr val="FF0000"/>
                </a:solidFill>
              </a:rPr>
              <a:t>diferentes casas editoriales metodistas en el mundo (Casa Metodista de Publicaciones, EU; Casa Unida de Publicaciones, </a:t>
            </a:r>
            <a:r>
              <a:rPr lang="es-MX" b="1" dirty="0" err="1">
                <a:solidFill>
                  <a:srgbClr val="FF0000"/>
                </a:solidFill>
              </a:rPr>
              <a:t>Méx</a:t>
            </a:r>
            <a:r>
              <a:rPr lang="es-MX" b="1" dirty="0">
                <a:solidFill>
                  <a:srgbClr val="FF0000"/>
                </a:solidFill>
              </a:rPr>
              <a:t>.; Editorial La Aurora, Argentina, </a:t>
            </a:r>
            <a:r>
              <a:rPr lang="es-MX" b="1" dirty="0" err="1">
                <a:solidFill>
                  <a:srgbClr val="FF0000"/>
                </a:solidFill>
              </a:rPr>
              <a:t>etc</a:t>
            </a:r>
            <a:r>
              <a:rPr lang="es-MX" b="1" dirty="0">
                <a:solidFill>
                  <a:srgbClr val="FF0000"/>
                </a:solidFill>
              </a:rPr>
              <a:t>) tienen como misión principal promover el mensaje de Jesús en nuestro contexto histórico a través de los diferentes medios de comunicación existentes, incluida ahora la red. </a:t>
            </a:r>
          </a:p>
          <a:p>
            <a:pPr algn="just"/>
            <a:r>
              <a:rPr lang="es-MX" b="1" dirty="0">
                <a:solidFill>
                  <a:srgbClr val="FF0000"/>
                </a:solidFill>
              </a:rPr>
              <a:t>Su producción editorial a través de los más de doscientos años que tienen algunas, solamente podemos decir que ha sido más que </a:t>
            </a:r>
            <a:r>
              <a:rPr lang="es-MX" b="1" dirty="0" smtClean="0">
                <a:solidFill>
                  <a:srgbClr val="FF0000"/>
                </a:solidFill>
              </a:rPr>
              <a:t>millonaria</a:t>
            </a:r>
            <a:r>
              <a:rPr lang="es-MX" dirty="0" smtClean="0">
                <a:solidFill>
                  <a:srgbClr val="FF0000"/>
                </a:solidFill>
              </a:rPr>
              <a:t>, </a:t>
            </a:r>
            <a:r>
              <a:rPr lang="es-MX" b="1" dirty="0" smtClean="0">
                <a:solidFill>
                  <a:srgbClr val="FF0000"/>
                </a:solidFill>
              </a:rPr>
              <a:t>en beneficio de la cultura evangélica y secular</a:t>
            </a:r>
            <a:endParaRPr lang="es-MX" b="1" dirty="0">
              <a:solidFill>
                <a:srgbClr val="FF0000"/>
              </a:solidFill>
            </a:endParaRPr>
          </a:p>
          <a:p>
            <a:endParaRPr lang="es-MX" dirty="0"/>
          </a:p>
        </p:txBody>
      </p:sp>
    </p:spTree>
    <p:extLst>
      <p:ext uri="{BB962C8B-B14F-4D97-AF65-F5344CB8AC3E}">
        <p14:creationId xmlns:p14="http://schemas.microsoft.com/office/powerpoint/2010/main" val="3063524155"/>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Tree>
    <p:extLst>
      <p:ext uri="{BB962C8B-B14F-4D97-AF65-F5344CB8AC3E}">
        <p14:creationId xmlns:p14="http://schemas.microsoft.com/office/powerpoint/2010/main" val="31646084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24744"/>
            <a:ext cx="6400800" cy="720080"/>
          </a:xfrm>
        </p:spPr>
        <p:txBody>
          <a:bodyPr>
            <a:normAutofit/>
          </a:bodyPr>
          <a:lstStyle/>
          <a:p>
            <a:r>
              <a:rPr lang="es-MX" sz="2800" b="1" dirty="0" smtClean="0">
                <a:solidFill>
                  <a:srgbClr val="0070C0"/>
                </a:solidFill>
              </a:rPr>
              <a:t>Algunas publicaciones</a:t>
            </a:r>
            <a:endParaRPr lang="es-MX" sz="2800" b="1" dirty="0">
              <a:solidFill>
                <a:srgbClr val="0070C0"/>
              </a:solidFill>
            </a:endParaRPr>
          </a:p>
        </p:txBody>
      </p:sp>
      <p:pic>
        <p:nvPicPr>
          <p:cNvPr id="1026" name="Picture 2" descr="C:\Users\usuario\Documents\EEMEX\platica s-metodismo\fotos plática\el gobierno de la igl..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21159103">
            <a:off x="989415" y="2402828"/>
            <a:ext cx="937642" cy="14647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Documents\EEMEX\platica s-metodismo\fotos plática\h y cantos para niñ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2910">
            <a:off x="5431817" y="2355212"/>
            <a:ext cx="1156407" cy="1526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uario\Pictures\Mis escaneos\2012-03 (mar)\a. alto. mzo abr120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7194">
            <a:off x="7050202" y="2498890"/>
            <a:ext cx="1062755" cy="1567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uario\Pictures\Mis escaneos\2012-03 (mar)\a. alto. mzo abr120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00187">
            <a:off x="1120541" y="4200612"/>
            <a:ext cx="968647" cy="13823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uario\Pictures\Mis escaneos\2012-03 (mar)\a. alto. mzo abr1200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322569">
            <a:off x="2471031" y="4036029"/>
            <a:ext cx="1056013" cy="151310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uario\Pictures\Mis escaneos\2012-03 (mar)\a. alto. mzo abr12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80912">
            <a:off x="6908617" y="4257457"/>
            <a:ext cx="936104" cy="1407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uario\Pictures\Mis escaneos\2012-03 (mar)\bodas de diamante IMM0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3928" y="4098162"/>
            <a:ext cx="1155298" cy="15872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usuario\Pictures\Mis escaneos\2012-03 (mar)\cincuentenario del metod en me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99376" y="2348880"/>
            <a:ext cx="1104672" cy="15938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usuario\Pictures\Mis escaneos\2012-03 (mar)\los primeros 25 años de me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309062">
            <a:off x="2349036" y="2294115"/>
            <a:ext cx="1008113" cy="14823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usuario\Pictures\Mis escaneos\2012-03 (mar)\protest y soc en mex000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461829">
            <a:off x="5374042" y="4056473"/>
            <a:ext cx="998158" cy="153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53778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52736"/>
            <a:ext cx="6400800" cy="1512168"/>
          </a:xfrm>
        </p:spPr>
        <p:txBody>
          <a:bodyPr>
            <a:noAutofit/>
          </a:bodyPr>
          <a:lstStyle/>
          <a:p>
            <a:r>
              <a:rPr lang="es-MX" sz="2400" b="1" dirty="0" smtClean="0">
                <a:solidFill>
                  <a:srgbClr val="0070C0"/>
                </a:solidFill>
              </a:rPr>
              <a:t>Aportación:</a:t>
            </a:r>
            <a:br>
              <a:rPr lang="es-MX" sz="2400" b="1" dirty="0" smtClean="0">
                <a:solidFill>
                  <a:srgbClr val="0070C0"/>
                </a:solidFill>
              </a:rPr>
            </a:br>
            <a:r>
              <a:rPr lang="es-MX" sz="2800" b="1" dirty="0" smtClean="0">
                <a:solidFill>
                  <a:srgbClr val="0070C0"/>
                </a:solidFill>
              </a:rPr>
              <a:t>apoyo a la difusión de la biblia</a:t>
            </a:r>
            <a:endParaRPr lang="es-MX" sz="2800" b="1" dirty="0">
              <a:solidFill>
                <a:srgbClr val="0070C0"/>
              </a:solidFill>
            </a:endParaRPr>
          </a:p>
        </p:txBody>
      </p:sp>
      <p:sp>
        <p:nvSpPr>
          <p:cNvPr id="3" name="2 Marcador de contenido"/>
          <p:cNvSpPr>
            <a:spLocks noGrp="1"/>
          </p:cNvSpPr>
          <p:nvPr>
            <p:ph idx="1"/>
          </p:nvPr>
        </p:nvSpPr>
        <p:spPr>
          <a:xfrm>
            <a:off x="1371600" y="2636912"/>
            <a:ext cx="6400800" cy="2849489"/>
          </a:xfrm>
        </p:spPr>
        <p:txBody>
          <a:bodyPr>
            <a:normAutofit lnSpcReduction="10000"/>
          </a:bodyPr>
          <a:lstStyle/>
          <a:p>
            <a:pPr indent="0" algn="just">
              <a:buNone/>
            </a:pPr>
            <a:r>
              <a:rPr lang="es-MX" sz="2400" b="1" dirty="0" smtClean="0">
                <a:solidFill>
                  <a:srgbClr val="FF0000"/>
                </a:solidFill>
              </a:rPr>
              <a:t> </a:t>
            </a:r>
          </a:p>
          <a:p>
            <a:pPr algn="just"/>
            <a:r>
              <a:rPr lang="es-MX" sz="2400" b="1" dirty="0" smtClean="0">
                <a:solidFill>
                  <a:srgbClr val="FF0000"/>
                </a:solidFill>
              </a:rPr>
              <a:t>La IMMAR, así como todas las Iglesias Evangélicas, han apoyado de muy diversas maneras la difusión de las Sagradas Escrituras, a través de las Sociedades Bíblicas del mundo.</a:t>
            </a:r>
          </a:p>
          <a:p>
            <a:pPr algn="just"/>
            <a:endParaRPr lang="es-MX" sz="2400" b="1" dirty="0">
              <a:solidFill>
                <a:srgbClr val="FF0000"/>
              </a:solidFill>
            </a:endParaRPr>
          </a:p>
        </p:txBody>
      </p:sp>
      <p:pic>
        <p:nvPicPr>
          <p:cNvPr id="1026" name="Picture 2" descr="C:\Users\usuario\Documents\EEMEX\platica s-metodismo\fotos plática\SantaBibl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574008"/>
            <a:ext cx="2376264" cy="78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0374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980728"/>
            <a:ext cx="6400800" cy="864095"/>
          </a:xfrm>
        </p:spPr>
        <p:txBody>
          <a:bodyPr>
            <a:normAutofit/>
          </a:bodyPr>
          <a:lstStyle/>
          <a:p>
            <a:r>
              <a:rPr lang="es-MX" b="1" dirty="0" smtClean="0">
                <a:solidFill>
                  <a:srgbClr val="0070C0"/>
                </a:solidFill>
              </a:rPr>
              <a:t>       Ministerio laico</a:t>
            </a:r>
            <a:endParaRPr lang="es-MX" b="1" dirty="0">
              <a:solidFill>
                <a:srgbClr val="0070C0"/>
              </a:solidFill>
            </a:endParaRPr>
          </a:p>
        </p:txBody>
      </p:sp>
      <p:sp>
        <p:nvSpPr>
          <p:cNvPr id="4" name="3 Rectángulo"/>
          <p:cNvSpPr/>
          <p:nvPr/>
        </p:nvSpPr>
        <p:spPr>
          <a:xfrm>
            <a:off x="1043743" y="1844824"/>
            <a:ext cx="6984776" cy="3416320"/>
          </a:xfrm>
          <a:prstGeom prst="rect">
            <a:avLst/>
          </a:prstGeom>
        </p:spPr>
        <p:txBody>
          <a:bodyPr wrap="square">
            <a:spAutoFit/>
          </a:bodyPr>
          <a:lstStyle/>
          <a:p>
            <a:endParaRPr lang="es-MX" b="1" dirty="0" smtClean="0">
              <a:solidFill>
                <a:srgbClr val="FF0000"/>
              </a:solidFill>
            </a:endParaRPr>
          </a:p>
          <a:p>
            <a:endParaRPr lang="es-MX" b="1" dirty="0" smtClean="0">
              <a:solidFill>
                <a:srgbClr val="FF0000"/>
              </a:solidFill>
            </a:endParaRPr>
          </a:p>
          <a:p>
            <a:pPr algn="just"/>
            <a:r>
              <a:rPr lang="es-MX" b="1" dirty="0" smtClean="0">
                <a:solidFill>
                  <a:srgbClr val="FF0000"/>
                </a:solidFill>
              </a:rPr>
              <a:t>Dar un lugar a los laicos (hombres y mujeres) en la vida de la iglesia y desarrollo del movimiento, dio muestra una vez más del don de la organización que poseía Wesley. </a:t>
            </a:r>
            <a:r>
              <a:rPr lang="es-MX" b="1" dirty="0">
                <a:solidFill>
                  <a:srgbClr val="FF0000"/>
                </a:solidFill>
              </a:rPr>
              <a:t>S</a:t>
            </a:r>
            <a:r>
              <a:rPr lang="es-MX" b="1" dirty="0" smtClean="0">
                <a:solidFill>
                  <a:srgbClr val="FF0000"/>
                </a:solidFill>
              </a:rPr>
              <a:t>e dio cuenta de la gran importancia que constituía el enorme potencial laico que tenía a su disposición para desarrollar la gran tarea. </a:t>
            </a:r>
          </a:p>
          <a:p>
            <a:pPr algn="just"/>
            <a:endParaRPr lang="es-MX" b="1" dirty="0">
              <a:solidFill>
                <a:srgbClr val="FF0000"/>
              </a:solidFill>
            </a:endParaRPr>
          </a:p>
          <a:p>
            <a:pPr algn="just"/>
            <a:r>
              <a:rPr lang="es-MX" b="1" dirty="0" smtClean="0">
                <a:solidFill>
                  <a:srgbClr val="FF0000"/>
                </a:solidFill>
              </a:rPr>
              <a:t>La mayoría de los líderes de clase, los mayordomos que cuidaban los asuntos financieros, los predicadores, todos ellos eran laicos. Wesley reclutó a los predicadores laicos para extender el Evangelio por todos lados y a su vez les dio responsabilidades espirituales. </a:t>
            </a:r>
            <a:endParaRPr lang="es-MX" b="1" dirty="0">
              <a:solidFill>
                <a:srgbClr val="FF0000"/>
              </a:solidFill>
            </a:endParaRPr>
          </a:p>
        </p:txBody>
      </p:sp>
      <p:pic>
        <p:nvPicPr>
          <p:cNvPr id="10242" name="Picture 2" descr="C:\Users\usuario\Documents\EEMEX\platica s-metodismo\fotos plática\minist laico1 - copia (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276" y="988562"/>
            <a:ext cx="974601" cy="121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21865"/>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0070C0"/>
                </a:solidFill>
              </a:rPr>
              <a:t>“Metodista”</a:t>
            </a:r>
            <a:endParaRPr lang="es-MX" b="1" dirty="0">
              <a:solidFill>
                <a:srgbClr val="0070C0"/>
              </a:solidFill>
            </a:endParaRPr>
          </a:p>
        </p:txBody>
      </p:sp>
      <p:sp>
        <p:nvSpPr>
          <p:cNvPr id="3" name="2 Marcador de contenido"/>
          <p:cNvSpPr>
            <a:spLocks noGrp="1"/>
          </p:cNvSpPr>
          <p:nvPr>
            <p:ph idx="1"/>
          </p:nvPr>
        </p:nvSpPr>
        <p:spPr/>
        <p:txBody>
          <a:bodyPr>
            <a:normAutofit/>
          </a:bodyPr>
          <a:lstStyle/>
          <a:p>
            <a:pPr algn="just"/>
            <a:r>
              <a:rPr lang="es-MX" sz="2400" b="1" dirty="0">
                <a:solidFill>
                  <a:srgbClr val="FF0000"/>
                </a:solidFill>
              </a:rPr>
              <a:t>El término «metodista» nació como un apodo peyorativo dado a un grupo de estudiantes anglicanos de la Universidad de Oxford, al que pertenecían los Wesley y que eran conocidos por su forma de vida disciplinada y abstemia. </a:t>
            </a:r>
          </a:p>
        </p:txBody>
      </p:sp>
    </p:spTree>
    <p:extLst>
      <p:ext uri="{BB962C8B-B14F-4D97-AF65-F5344CB8AC3E}">
        <p14:creationId xmlns:p14="http://schemas.microsoft.com/office/powerpoint/2010/main" val="2727380225"/>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268760"/>
            <a:ext cx="6400800" cy="432048"/>
          </a:xfrm>
        </p:spPr>
        <p:txBody>
          <a:bodyPr>
            <a:noAutofit/>
          </a:bodyPr>
          <a:lstStyle/>
          <a:p>
            <a:r>
              <a:rPr lang="es-MX" sz="2500" b="1" dirty="0" smtClean="0">
                <a:solidFill>
                  <a:srgbClr val="0070C0"/>
                </a:solidFill>
              </a:rPr>
              <a:t>“El mundo es mi parroquia”</a:t>
            </a:r>
            <a:endParaRPr lang="es-MX" sz="2500" b="1" dirty="0">
              <a:solidFill>
                <a:srgbClr val="0070C0"/>
              </a:solidFill>
            </a:endParaRPr>
          </a:p>
        </p:txBody>
      </p:sp>
      <p:pic>
        <p:nvPicPr>
          <p:cNvPr id="3075" name="Picture 3" descr="C:\Users\usuario\Documents\EEMEX\fotosEEM\fotos juan wesley\cabalgando_585[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953" y="1844824"/>
            <a:ext cx="5184327" cy="412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51793"/>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24744"/>
            <a:ext cx="6400800" cy="576064"/>
          </a:xfrm>
        </p:spPr>
        <p:txBody>
          <a:bodyPr>
            <a:normAutofit fontScale="90000"/>
          </a:bodyPr>
          <a:lstStyle/>
          <a:p>
            <a:r>
              <a:rPr lang="es-MX" sz="2800" b="1" dirty="0" smtClean="0">
                <a:solidFill>
                  <a:srgbClr val="0070C0"/>
                </a:solidFill>
              </a:rPr>
              <a:t>       </a:t>
            </a:r>
            <a:br>
              <a:rPr lang="es-MX" sz="2800" b="1" dirty="0" smtClean="0">
                <a:solidFill>
                  <a:srgbClr val="0070C0"/>
                </a:solidFill>
              </a:rPr>
            </a:br>
            <a:r>
              <a:rPr lang="es-MX" sz="2800" b="1" dirty="0">
                <a:solidFill>
                  <a:srgbClr val="0070C0"/>
                </a:solidFill>
              </a:rPr>
              <a:t> </a:t>
            </a:r>
            <a:r>
              <a:rPr lang="es-MX" sz="2800" b="1" dirty="0" smtClean="0">
                <a:solidFill>
                  <a:srgbClr val="0070C0"/>
                </a:solidFill>
              </a:rPr>
              <a:t>    Visión </a:t>
            </a:r>
            <a:r>
              <a:rPr lang="es-MX" sz="2800" b="1" dirty="0">
                <a:solidFill>
                  <a:srgbClr val="0070C0"/>
                </a:solidFill>
              </a:rPr>
              <a:t>amplia del Mundo</a:t>
            </a:r>
          </a:p>
        </p:txBody>
      </p:sp>
      <p:sp>
        <p:nvSpPr>
          <p:cNvPr id="3" name="2 Marcador de contenido"/>
          <p:cNvSpPr>
            <a:spLocks noGrp="1"/>
          </p:cNvSpPr>
          <p:nvPr>
            <p:ph idx="1"/>
          </p:nvPr>
        </p:nvSpPr>
        <p:spPr>
          <a:xfrm>
            <a:off x="1115616" y="2276872"/>
            <a:ext cx="7056784" cy="3528392"/>
          </a:xfrm>
        </p:spPr>
        <p:txBody>
          <a:bodyPr>
            <a:normAutofit fontScale="85000" lnSpcReduction="10000"/>
          </a:bodyPr>
          <a:lstStyle/>
          <a:p>
            <a:pPr algn="just"/>
            <a:r>
              <a:rPr lang="es-MX" b="1" dirty="0" smtClean="0">
                <a:solidFill>
                  <a:srgbClr val="FF0000"/>
                </a:solidFill>
              </a:rPr>
              <a:t>Desde </a:t>
            </a:r>
            <a:r>
              <a:rPr lang="es-MX" b="1" dirty="0">
                <a:solidFill>
                  <a:srgbClr val="FF0000"/>
                </a:solidFill>
              </a:rPr>
              <a:t>que Juan Wesley estableció que el mundo era su parroquia, el mundo entero pasó a ser parte de la misión de la Iglesia Metodista. </a:t>
            </a:r>
            <a:endParaRPr lang="es-MX" b="1" dirty="0" smtClean="0">
              <a:solidFill>
                <a:srgbClr val="FF0000"/>
              </a:solidFill>
            </a:endParaRPr>
          </a:p>
          <a:p>
            <a:pPr algn="just"/>
            <a:r>
              <a:rPr lang="es-MX" b="1" dirty="0" smtClean="0">
                <a:solidFill>
                  <a:srgbClr val="FF0000"/>
                </a:solidFill>
              </a:rPr>
              <a:t>Para </a:t>
            </a:r>
            <a:r>
              <a:rPr lang="es-MX" b="1" dirty="0">
                <a:solidFill>
                  <a:srgbClr val="FF0000"/>
                </a:solidFill>
              </a:rPr>
              <a:t>realizar dicha misión es necesario tener una visión amplia del mundo en que vivimos. No estamos solos ni encerrados en las cuatro paredes del templo, estamos abiertos y expuestos a todo el acontecer cotidiano en la tierra. </a:t>
            </a:r>
            <a:endParaRPr lang="es-MX" b="1" dirty="0" smtClean="0">
              <a:solidFill>
                <a:srgbClr val="FF0000"/>
              </a:solidFill>
            </a:endParaRPr>
          </a:p>
          <a:p>
            <a:pPr algn="just"/>
            <a:r>
              <a:rPr lang="es-MX" b="1" dirty="0" smtClean="0">
                <a:solidFill>
                  <a:srgbClr val="FF0000"/>
                </a:solidFill>
              </a:rPr>
              <a:t>Hay </a:t>
            </a:r>
            <a:r>
              <a:rPr lang="es-MX" b="1" dirty="0">
                <a:solidFill>
                  <a:srgbClr val="FF0000"/>
                </a:solidFill>
              </a:rPr>
              <a:t>que saber interpretar los tiempos y la voluntad del Señor, darnos cuenta de lo que está sucediendo más allá de nuestros horizontes y tener una actitud de solidaridad evangélica con aquellos que sufren los efectos de la intolerancia racial, social y religiosa. Todos somos criaturas de Dios y él nos llama a ser prójimos y testigos de todas las gentes.</a:t>
            </a:r>
          </a:p>
        </p:txBody>
      </p:sp>
      <p:pic>
        <p:nvPicPr>
          <p:cNvPr id="11266" name="Picture 2" descr="C:\Users\usuario\Documents\EEMEX\fotosEEM\fotos juan wesley\parroqu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08720"/>
            <a:ext cx="827410" cy="115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384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295400"/>
            <a:ext cx="6400800" cy="4149824"/>
          </a:xfrm>
        </p:spPr>
        <p:txBody>
          <a:bodyPr>
            <a:normAutofit fontScale="90000"/>
          </a:bodyPr>
          <a:lstStyle/>
          <a:p>
            <a:r>
              <a:rPr lang="es-MX" b="1" dirty="0" smtClean="0">
                <a:solidFill>
                  <a:srgbClr val="FF0000"/>
                </a:solidFill>
              </a:rPr>
              <a:t/>
            </a:r>
            <a:br>
              <a:rPr lang="es-MX" b="1" dirty="0" smtClean="0">
                <a:solidFill>
                  <a:srgbClr val="FF0000"/>
                </a:solidFill>
              </a:rPr>
            </a:br>
            <a:r>
              <a:rPr lang="es-MX" b="1" dirty="0">
                <a:solidFill>
                  <a:srgbClr val="FF0000"/>
                </a:solidFill>
              </a:rPr>
              <a:t/>
            </a:r>
            <a:br>
              <a:rPr lang="es-MX" b="1" dirty="0">
                <a:solidFill>
                  <a:srgbClr val="FF0000"/>
                </a:solidFill>
              </a:rPr>
            </a:br>
            <a:r>
              <a:rPr lang="es-MX" b="1" dirty="0" smtClean="0">
                <a:solidFill>
                  <a:srgbClr val="FF0000"/>
                </a:solidFill>
              </a:rPr>
              <a:t/>
            </a:r>
            <a:br>
              <a:rPr lang="es-MX" b="1" dirty="0" smtClean="0">
                <a:solidFill>
                  <a:srgbClr val="FF0000"/>
                </a:solidFill>
              </a:rPr>
            </a:br>
            <a:r>
              <a:rPr lang="es-MX" b="1" dirty="0" smtClean="0">
                <a:solidFill>
                  <a:srgbClr val="FF0000"/>
                </a:solidFill>
              </a:rPr>
              <a:t>Algunos personajes metodistas contemporáneos</a:t>
            </a:r>
            <a:r>
              <a:rPr lang="es-MX" dirty="0" smtClean="0"/>
              <a:t/>
            </a:r>
            <a:br>
              <a:rPr lang="es-MX" dirty="0" smtClean="0"/>
            </a:br>
            <a:r>
              <a:rPr lang="es-MX" dirty="0"/>
              <a:t/>
            </a:r>
            <a:br>
              <a:rPr lang="es-MX" dirty="0"/>
            </a:br>
            <a:endParaRPr lang="es-MX" dirty="0"/>
          </a:p>
        </p:txBody>
      </p:sp>
      <p:pic>
        <p:nvPicPr>
          <p:cNvPr id="1026" name="Picture 2" descr="C:\Users\usuario\Documents\EEMEX\fotosEEM\logos igl met mundo\13938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052736"/>
            <a:ext cx="974602" cy="97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599886"/>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1" y="1196752"/>
            <a:ext cx="2819399" cy="576064"/>
          </a:xfrm>
        </p:spPr>
        <p:txBody>
          <a:bodyPr/>
          <a:lstStyle/>
          <a:p>
            <a:r>
              <a:rPr lang="es-MX" sz="3200" dirty="0">
                <a:solidFill>
                  <a:srgbClr val="0070C0"/>
                </a:solidFill>
              </a:rPr>
              <a:t>Anna </a:t>
            </a:r>
            <a:r>
              <a:rPr lang="es-MX" sz="3200" dirty="0" err="1">
                <a:solidFill>
                  <a:srgbClr val="0070C0"/>
                </a:solidFill>
              </a:rPr>
              <a:t>Jarvis</a:t>
            </a:r>
            <a:endParaRPr lang="es-MX" sz="3200" dirty="0">
              <a:solidFill>
                <a:srgbClr val="0070C0"/>
              </a:solidFill>
            </a:endParaRPr>
          </a:p>
        </p:txBody>
      </p:sp>
      <p:sp>
        <p:nvSpPr>
          <p:cNvPr id="3" name="2 Marcador de texto"/>
          <p:cNvSpPr>
            <a:spLocks noGrp="1"/>
          </p:cNvSpPr>
          <p:nvPr>
            <p:ph type="body" sz="half" idx="2"/>
          </p:nvPr>
        </p:nvSpPr>
        <p:spPr>
          <a:xfrm>
            <a:off x="4499992" y="1916832"/>
            <a:ext cx="3528391" cy="3744416"/>
          </a:xfrm>
        </p:spPr>
        <p:txBody>
          <a:bodyPr>
            <a:normAutofit fontScale="70000" lnSpcReduction="20000"/>
          </a:bodyPr>
          <a:lstStyle/>
          <a:p>
            <a:r>
              <a:rPr lang="es-MX" sz="2000" b="1" dirty="0" smtClean="0">
                <a:solidFill>
                  <a:srgbClr val="FF0000"/>
                </a:solidFill>
              </a:rPr>
              <a:t>Metodista norteamericana </a:t>
            </a:r>
            <a:r>
              <a:rPr lang="es-MX" sz="2000" b="1" dirty="0">
                <a:solidFill>
                  <a:srgbClr val="FF0000"/>
                </a:solidFill>
              </a:rPr>
              <a:t>que instituyó  en </a:t>
            </a:r>
            <a:r>
              <a:rPr lang="es-MX" sz="2000" b="1" dirty="0" smtClean="0">
                <a:solidFill>
                  <a:srgbClr val="FF0000"/>
                </a:solidFill>
              </a:rPr>
              <a:t>1908, el 10 de Mayo como Día de la Madre, en </a:t>
            </a:r>
            <a:r>
              <a:rPr lang="es-MX" sz="2000" b="1" dirty="0">
                <a:solidFill>
                  <a:srgbClr val="FF0000"/>
                </a:solidFill>
              </a:rPr>
              <a:t>la </a:t>
            </a:r>
            <a:r>
              <a:rPr lang="es-MX" sz="2000" b="1" dirty="0" smtClean="0">
                <a:solidFill>
                  <a:srgbClr val="FF0000"/>
                </a:solidFill>
              </a:rPr>
              <a:t>Iglesia </a:t>
            </a:r>
            <a:r>
              <a:rPr lang="es-MX" sz="2000" b="1" dirty="0">
                <a:solidFill>
                  <a:srgbClr val="FF0000"/>
                </a:solidFill>
              </a:rPr>
              <a:t>Metodista </a:t>
            </a:r>
            <a:r>
              <a:rPr lang="es-MX" sz="2000" b="1" dirty="0" err="1">
                <a:solidFill>
                  <a:srgbClr val="FF0000"/>
                </a:solidFill>
              </a:rPr>
              <a:t>Andrews</a:t>
            </a:r>
            <a:r>
              <a:rPr lang="es-MX" sz="2000" b="1" dirty="0">
                <a:solidFill>
                  <a:srgbClr val="FF0000"/>
                </a:solidFill>
              </a:rPr>
              <a:t>, en  </a:t>
            </a:r>
            <a:r>
              <a:rPr lang="es-MX" sz="2000" b="1" dirty="0" err="1" smtClean="0">
                <a:solidFill>
                  <a:srgbClr val="FF0000"/>
                </a:solidFill>
              </a:rPr>
              <a:t>Grafton</a:t>
            </a:r>
            <a:r>
              <a:rPr lang="es-MX" sz="2000" b="1" dirty="0" smtClean="0">
                <a:solidFill>
                  <a:srgbClr val="FF0000"/>
                </a:solidFill>
              </a:rPr>
              <a:t>, Filadelfia, en </a:t>
            </a:r>
            <a:r>
              <a:rPr lang="es-MX" sz="2000" b="1" dirty="0">
                <a:solidFill>
                  <a:srgbClr val="FF0000"/>
                </a:solidFill>
              </a:rPr>
              <a:t>la que su madre había dado clases durante veinte años. Posteriormente, el gobernador de West Virginia, William E. </a:t>
            </a:r>
            <a:r>
              <a:rPr lang="es-MX" sz="2000" b="1" dirty="0" err="1" smtClean="0">
                <a:solidFill>
                  <a:srgbClr val="FF0000"/>
                </a:solidFill>
              </a:rPr>
              <a:t>Glasscock</a:t>
            </a:r>
            <a:r>
              <a:rPr lang="es-MX" sz="2000" b="1" dirty="0" smtClean="0">
                <a:solidFill>
                  <a:srgbClr val="FF0000"/>
                </a:solidFill>
              </a:rPr>
              <a:t>, </a:t>
            </a:r>
            <a:r>
              <a:rPr lang="es-MX" sz="2000" b="1" dirty="0">
                <a:solidFill>
                  <a:srgbClr val="FF0000"/>
                </a:solidFill>
              </a:rPr>
              <a:t>emitió la proclama del día de la Madre </a:t>
            </a:r>
            <a:r>
              <a:rPr lang="es-MX" sz="2000" b="1" dirty="0" smtClean="0">
                <a:solidFill>
                  <a:srgbClr val="FF0000"/>
                </a:solidFill>
              </a:rPr>
              <a:t>en 1910</a:t>
            </a:r>
            <a:r>
              <a:rPr lang="es-MX" sz="2000" b="1" dirty="0">
                <a:solidFill>
                  <a:srgbClr val="FF0000"/>
                </a:solidFill>
              </a:rPr>
              <a:t>. En 1912, en la Conferencia General Metodista en Minneapolis, MN, Anna fue reconocida como la fundadora del Día de la Madre, y el Presidente Woodrow Wilson en </a:t>
            </a:r>
            <a:r>
              <a:rPr lang="es-MX" sz="2000" b="1" dirty="0" smtClean="0">
                <a:solidFill>
                  <a:srgbClr val="FF0000"/>
                </a:solidFill>
              </a:rPr>
              <a:t>1914 la aprobó a nivel nacional. </a:t>
            </a:r>
            <a:endParaRPr lang="es-MX" sz="2000" b="1" dirty="0">
              <a:solidFill>
                <a:srgbClr val="FF0000"/>
              </a:solidFill>
            </a:endParaRPr>
          </a:p>
        </p:txBody>
      </p:sp>
      <p:sp>
        <p:nvSpPr>
          <p:cNvPr id="4" name="3 Marcador de contenido"/>
          <p:cNvSpPr>
            <a:spLocks noGrp="1"/>
          </p:cNvSpPr>
          <p:nvPr>
            <p:ph sz="quarter" idx="13"/>
          </p:nvPr>
        </p:nvSpPr>
        <p:spPr>
          <a:xfrm>
            <a:off x="1331641" y="1912218"/>
            <a:ext cx="2720910" cy="3460997"/>
          </a:xfrm>
        </p:spPr>
        <p:txBody>
          <a:bodyPr/>
          <a:lstStyle/>
          <a:p>
            <a:endParaRPr lang="es-MX"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12218"/>
            <a:ext cx="2720910" cy="346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65026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0" y="1196752"/>
            <a:ext cx="3200400" cy="504056"/>
          </a:xfrm>
        </p:spPr>
        <p:txBody>
          <a:bodyPr/>
          <a:lstStyle/>
          <a:p>
            <a:r>
              <a:rPr lang="es-MX" sz="2000" dirty="0" smtClean="0">
                <a:solidFill>
                  <a:srgbClr val="0070C0"/>
                </a:solidFill>
              </a:rPr>
              <a:t>Nelson </a:t>
            </a:r>
            <a:r>
              <a:rPr lang="es-MX" sz="2000" dirty="0" err="1" smtClean="0">
                <a:solidFill>
                  <a:srgbClr val="0070C0"/>
                </a:solidFill>
              </a:rPr>
              <a:t>mandela</a:t>
            </a:r>
            <a:endParaRPr lang="es-MX" sz="2000" dirty="0">
              <a:solidFill>
                <a:srgbClr val="0070C0"/>
              </a:solidFill>
            </a:endParaRPr>
          </a:p>
        </p:txBody>
      </p:sp>
      <p:pic>
        <p:nvPicPr>
          <p:cNvPr id="5" name="4 Marcador de posición de imagen"/>
          <p:cNvPicPr>
            <a:picLocks noGrp="1" noChangeAspect="1"/>
          </p:cNvPicPr>
          <p:nvPr>
            <p:ph type="pic" idx="1"/>
          </p:nvPr>
        </p:nvPicPr>
        <p:blipFill>
          <a:blip r:embed="rId3">
            <a:extLst>
              <a:ext uri="{28A0092B-C50C-407E-A947-70E740481C1C}">
                <a14:useLocalDpi xmlns:a14="http://schemas.microsoft.com/office/drawing/2010/main" val="0"/>
              </a:ext>
            </a:extLst>
          </a:blip>
          <a:srcRect t="7082" b="7082"/>
          <a:stretch>
            <a:fillRect/>
          </a:stretch>
        </p:blipFill>
        <p:spPr>
          <a:xfrm>
            <a:off x="971600" y="1981200"/>
            <a:ext cx="2815952" cy="2815952"/>
          </a:xfrm>
        </p:spPr>
      </p:pic>
      <p:sp>
        <p:nvSpPr>
          <p:cNvPr id="4" name="3 Marcador de texto"/>
          <p:cNvSpPr>
            <a:spLocks noGrp="1"/>
          </p:cNvSpPr>
          <p:nvPr>
            <p:ph type="body" sz="half" idx="2"/>
          </p:nvPr>
        </p:nvSpPr>
        <p:spPr>
          <a:xfrm>
            <a:off x="3851920" y="1772816"/>
            <a:ext cx="4320480" cy="3744416"/>
          </a:xfrm>
        </p:spPr>
        <p:txBody>
          <a:bodyPr>
            <a:normAutofit fontScale="92500" lnSpcReduction="10000"/>
          </a:bodyPr>
          <a:lstStyle/>
          <a:p>
            <a:r>
              <a:rPr lang="es-MX" b="1" dirty="0">
                <a:solidFill>
                  <a:srgbClr val="FF0000"/>
                </a:solidFill>
              </a:rPr>
              <a:t>Mandela, un metodista que impactó al mundo</a:t>
            </a:r>
          </a:p>
          <a:p>
            <a:endParaRPr lang="es-MX" b="1" dirty="0">
              <a:solidFill>
                <a:srgbClr val="FF0000"/>
              </a:solidFill>
            </a:endParaRPr>
          </a:p>
          <a:p>
            <a:r>
              <a:rPr lang="es-MX" b="1" dirty="0" smtClean="0">
                <a:solidFill>
                  <a:srgbClr val="FF0000"/>
                </a:solidFill>
              </a:rPr>
              <a:t>PREMIO NOBEL DE LA PAZ</a:t>
            </a:r>
          </a:p>
          <a:p>
            <a:endParaRPr lang="es-MX" b="1" dirty="0">
              <a:solidFill>
                <a:srgbClr val="FF0000"/>
              </a:solidFill>
            </a:endParaRPr>
          </a:p>
          <a:p>
            <a:r>
              <a:rPr lang="es-MX" b="1" dirty="0">
                <a:solidFill>
                  <a:srgbClr val="FF0000"/>
                </a:solidFill>
              </a:rPr>
              <a:t>            En 1993, Mandela recibió el Premio Nobel de la Paz era "responsable de los cambios en las leyes contra la discriminación racial y social que mantenían a los negros y otros grupos sociales marginados en la sociedad"</a:t>
            </a:r>
          </a:p>
          <a:p>
            <a:endParaRPr lang="es-MX" b="1" dirty="0">
              <a:solidFill>
                <a:srgbClr val="FF0000"/>
              </a:solidFill>
            </a:endParaRPr>
          </a:p>
          <a:p>
            <a:r>
              <a:rPr lang="es-MX" b="1" dirty="0">
                <a:solidFill>
                  <a:srgbClr val="FF0000"/>
                </a:solidFill>
              </a:rPr>
              <a:t>Mandela es hoy el hombre más famoso de África, el que supo reconciliar a un inmenso país poblado por 45 millones de habitantes, el 75% negros y el 15% blancos</a:t>
            </a:r>
            <a:r>
              <a:rPr lang="es-MX" dirty="0">
                <a:solidFill>
                  <a:srgbClr val="FF0000"/>
                </a:solidFill>
              </a:rPr>
              <a:t>.</a:t>
            </a:r>
          </a:p>
        </p:txBody>
      </p:sp>
    </p:spTree>
    <p:extLst>
      <p:ext uri="{BB962C8B-B14F-4D97-AF65-F5344CB8AC3E}">
        <p14:creationId xmlns:p14="http://schemas.microsoft.com/office/powerpoint/2010/main" val="298661898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48680"/>
            <a:ext cx="7416824" cy="5400600"/>
          </a:xfrm>
        </p:spPr>
        <p:txBody>
          <a:bodyPr>
            <a:noAutofit/>
          </a:bodyPr>
          <a:lstStyle/>
          <a:p>
            <a:r>
              <a:rPr lang="es-MX" sz="2800" b="1" dirty="0">
                <a:solidFill>
                  <a:srgbClr val="0070C0"/>
                </a:solidFill>
              </a:rPr>
              <a:t>Premio Mundial Metodista de </a:t>
            </a:r>
            <a:r>
              <a:rPr lang="es-MX" sz="2800" b="1" dirty="0" smtClean="0">
                <a:solidFill>
                  <a:srgbClr val="0070C0"/>
                </a:solidFill>
              </a:rPr>
              <a:t>la Paz</a:t>
            </a:r>
            <a:r>
              <a:rPr lang="es-MX" sz="2800" b="1" dirty="0">
                <a:solidFill>
                  <a:srgbClr val="0070C0"/>
                </a:solidFill>
              </a:rPr>
              <a:t>, </a:t>
            </a:r>
            <a:r>
              <a:rPr lang="es-MX" sz="2800" b="1" dirty="0" smtClean="0">
                <a:solidFill>
                  <a:srgbClr val="0070C0"/>
                </a:solidFill>
              </a:rPr>
              <a:t>2000</a:t>
            </a:r>
            <a:r>
              <a:rPr lang="es-MX" sz="2800" b="1" dirty="0" smtClean="0"/>
              <a:t/>
            </a:r>
            <a:br>
              <a:rPr lang="es-MX" sz="2800" b="1" dirty="0" smtClean="0"/>
            </a:br>
            <a:r>
              <a:rPr lang="es-MX" sz="2800" b="1" dirty="0"/>
              <a:t/>
            </a:r>
            <a:br>
              <a:rPr lang="es-MX" sz="2800" b="1" dirty="0"/>
            </a:br>
            <a:r>
              <a:rPr lang="es-MX" sz="1600" b="1" cap="none" dirty="0">
                <a:solidFill>
                  <a:srgbClr val="FF0000"/>
                </a:solidFill>
              </a:rPr>
              <a:t>E</a:t>
            </a:r>
            <a:r>
              <a:rPr lang="es-MX" sz="1600" b="1" cap="none" dirty="0" smtClean="0">
                <a:solidFill>
                  <a:srgbClr val="FF0000"/>
                </a:solidFill>
              </a:rPr>
              <a:t>l Consejo </a:t>
            </a:r>
            <a:r>
              <a:rPr lang="es-MX" sz="1600" b="1" cap="none" dirty="0">
                <a:solidFill>
                  <a:srgbClr val="FF0000"/>
                </a:solidFill>
              </a:rPr>
              <a:t>M</a:t>
            </a:r>
            <a:r>
              <a:rPr lang="es-MX" sz="1600" b="1" cap="none" dirty="0" smtClean="0">
                <a:solidFill>
                  <a:srgbClr val="FF0000"/>
                </a:solidFill>
              </a:rPr>
              <a:t>etodista Mundial en ceremonia, el 21 de septiembre, en la Catedral Metodista en Ciudad del Cabo; y con un impacto significativo en la política evangélica e internacional, con la participación de Sudáfrica, fue entregado a su ex presidente, el </a:t>
            </a:r>
            <a:r>
              <a:rPr lang="es-MX" sz="1600" b="1" cap="none" dirty="0">
                <a:solidFill>
                  <a:srgbClr val="FF0000"/>
                </a:solidFill>
              </a:rPr>
              <a:t>D</a:t>
            </a:r>
            <a:r>
              <a:rPr lang="es-MX" sz="1600" b="1" cap="none" dirty="0" smtClean="0">
                <a:solidFill>
                  <a:srgbClr val="FF0000"/>
                </a:solidFill>
              </a:rPr>
              <a:t>r. </a:t>
            </a:r>
            <a:r>
              <a:rPr lang="es-MX" sz="1600" b="1" cap="none" dirty="0">
                <a:solidFill>
                  <a:srgbClr val="FF0000"/>
                </a:solidFill>
              </a:rPr>
              <a:t>N</a:t>
            </a:r>
            <a:r>
              <a:rPr lang="es-MX" sz="1600" b="1" cap="none" dirty="0" smtClean="0">
                <a:solidFill>
                  <a:srgbClr val="FF0000"/>
                </a:solidFill>
              </a:rPr>
              <a:t>elson </a:t>
            </a:r>
            <a:r>
              <a:rPr lang="es-MX" sz="1600" b="1" cap="none" dirty="0">
                <a:solidFill>
                  <a:srgbClr val="FF0000"/>
                </a:solidFill>
              </a:rPr>
              <a:t>M</a:t>
            </a:r>
            <a:r>
              <a:rPr lang="es-MX" sz="1600" b="1" cap="none" dirty="0" smtClean="0">
                <a:solidFill>
                  <a:srgbClr val="FF0000"/>
                </a:solidFill>
              </a:rPr>
              <a:t>andela, el </a:t>
            </a:r>
            <a:br>
              <a:rPr lang="es-MX" sz="1600" b="1" cap="none" dirty="0" smtClean="0">
                <a:solidFill>
                  <a:srgbClr val="FF0000"/>
                </a:solidFill>
              </a:rPr>
            </a:br>
            <a:r>
              <a:rPr lang="es-MX" sz="1600" b="1" cap="none" dirty="0" smtClean="0">
                <a:solidFill>
                  <a:srgbClr val="7030A0"/>
                </a:solidFill>
              </a:rPr>
              <a:t>Premio </a:t>
            </a:r>
            <a:r>
              <a:rPr lang="es-MX" sz="1600" b="1" cap="none" dirty="0">
                <a:solidFill>
                  <a:srgbClr val="7030A0"/>
                </a:solidFill>
              </a:rPr>
              <a:t>M</a:t>
            </a:r>
            <a:r>
              <a:rPr lang="es-MX" sz="1600" b="1" cap="none" dirty="0" smtClean="0">
                <a:solidFill>
                  <a:srgbClr val="7030A0"/>
                </a:solidFill>
              </a:rPr>
              <a:t>undial </a:t>
            </a:r>
            <a:r>
              <a:rPr lang="es-MX" sz="1600" b="1" cap="none" dirty="0">
                <a:solidFill>
                  <a:srgbClr val="7030A0"/>
                </a:solidFill>
              </a:rPr>
              <a:t>M</a:t>
            </a:r>
            <a:r>
              <a:rPr lang="es-MX" sz="1600" b="1" cap="none" dirty="0" smtClean="0">
                <a:solidFill>
                  <a:srgbClr val="7030A0"/>
                </a:solidFill>
              </a:rPr>
              <a:t>etodista de la Paz, 2000"</a:t>
            </a:r>
            <a:br>
              <a:rPr lang="es-MX" sz="1600" b="1" cap="none" dirty="0" smtClean="0">
                <a:solidFill>
                  <a:srgbClr val="7030A0"/>
                </a:solidFill>
              </a:rPr>
            </a:br>
            <a:r>
              <a:rPr lang="es-MX" sz="1600" b="1" cap="none" dirty="0" smtClean="0">
                <a:solidFill>
                  <a:srgbClr val="FF0000"/>
                </a:solidFill>
              </a:rPr>
              <a:t/>
            </a:r>
            <a:br>
              <a:rPr lang="es-MX" sz="1600" b="1" cap="none" dirty="0" smtClean="0">
                <a:solidFill>
                  <a:srgbClr val="FF0000"/>
                </a:solidFill>
              </a:rPr>
            </a:br>
            <a:r>
              <a:rPr lang="es-MX" sz="1600" b="1" cap="none" dirty="0" smtClean="0">
                <a:solidFill>
                  <a:srgbClr val="FF0000"/>
                </a:solidFill>
              </a:rPr>
              <a:t>           Después de la ceremonia de premiación, </a:t>
            </a:r>
            <a:r>
              <a:rPr lang="es-MX" sz="1600" b="1" cap="none" dirty="0">
                <a:solidFill>
                  <a:srgbClr val="FF0000"/>
                </a:solidFill>
              </a:rPr>
              <a:t>M</a:t>
            </a:r>
            <a:r>
              <a:rPr lang="es-MX" sz="1600" b="1" cap="none" dirty="0" smtClean="0">
                <a:solidFill>
                  <a:srgbClr val="FF0000"/>
                </a:solidFill>
              </a:rPr>
              <a:t>andela dijo: "hemos recibido muchos premios incluyendo el Premio </a:t>
            </a:r>
            <a:r>
              <a:rPr lang="es-MX" sz="1600" b="1" cap="none" dirty="0">
                <a:solidFill>
                  <a:srgbClr val="FF0000"/>
                </a:solidFill>
              </a:rPr>
              <a:t>N</a:t>
            </a:r>
            <a:r>
              <a:rPr lang="es-MX" sz="1600" b="1" cap="none" dirty="0" smtClean="0">
                <a:solidFill>
                  <a:srgbClr val="FF0000"/>
                </a:solidFill>
              </a:rPr>
              <a:t>obel de la Paz, pero esto es muy especial para mí, es el premio otorgado por mi </a:t>
            </a:r>
            <a:br>
              <a:rPr lang="es-MX" sz="1600" b="1" cap="none" dirty="0" smtClean="0">
                <a:solidFill>
                  <a:srgbClr val="FF0000"/>
                </a:solidFill>
              </a:rPr>
            </a:br>
            <a:r>
              <a:rPr lang="es-MX" sz="1600" b="1" cap="none" dirty="0" smtClean="0">
                <a:solidFill>
                  <a:srgbClr val="FF0000"/>
                </a:solidFill>
              </a:rPr>
              <a:t>Iglesia </a:t>
            </a:r>
            <a:r>
              <a:rPr lang="es-MX" sz="1600" b="1" cap="none" dirty="0">
                <a:solidFill>
                  <a:srgbClr val="FF0000"/>
                </a:solidFill>
              </a:rPr>
              <a:t>M</a:t>
            </a:r>
            <a:r>
              <a:rPr lang="es-MX" sz="1600" b="1" cap="none" dirty="0" smtClean="0">
                <a:solidFill>
                  <a:srgbClr val="FF0000"/>
                </a:solidFill>
              </a:rPr>
              <a:t>etodista"</a:t>
            </a:r>
            <a:r>
              <a:rPr lang="es-MX" sz="2800" b="1" dirty="0">
                <a:solidFill>
                  <a:srgbClr val="FF0000"/>
                </a:solidFill>
              </a:rPr>
              <a:t/>
            </a:r>
            <a:br>
              <a:rPr lang="es-MX" sz="2800" b="1" dirty="0">
                <a:solidFill>
                  <a:srgbClr val="FF0000"/>
                </a:solidFill>
              </a:rPr>
            </a:br>
            <a:endParaRPr lang="es-MX" sz="2800" b="1" dirty="0">
              <a:solidFill>
                <a:srgbClr val="FF0000"/>
              </a:solidFill>
            </a:endParaRPr>
          </a:p>
        </p:txBody>
      </p:sp>
    </p:spTree>
    <p:extLst>
      <p:ext uri="{BB962C8B-B14F-4D97-AF65-F5344CB8AC3E}">
        <p14:creationId xmlns:p14="http://schemas.microsoft.com/office/powerpoint/2010/main" val="7094095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0" y="1052736"/>
            <a:ext cx="2819400" cy="576064"/>
          </a:xfrm>
        </p:spPr>
        <p:txBody>
          <a:bodyPr/>
          <a:lstStyle/>
          <a:p>
            <a:r>
              <a:rPr lang="es-MX" sz="2000" dirty="0">
                <a:solidFill>
                  <a:srgbClr val="0070C0"/>
                </a:solidFill>
              </a:rPr>
              <a:t>Boris</a:t>
            </a:r>
            <a:r>
              <a:rPr lang="es-MX" sz="2000" dirty="0"/>
              <a:t> </a:t>
            </a:r>
            <a:r>
              <a:rPr lang="es-MX" sz="2000" dirty="0" err="1">
                <a:solidFill>
                  <a:srgbClr val="0070C0"/>
                </a:solidFill>
              </a:rPr>
              <a:t>Trajkovski</a:t>
            </a:r>
            <a:endParaRPr lang="es-MX" sz="2000" dirty="0">
              <a:solidFill>
                <a:srgbClr val="0070C0"/>
              </a:solidFill>
            </a:endParaRPr>
          </a:p>
        </p:txBody>
      </p:sp>
      <p:pic>
        <p:nvPicPr>
          <p:cNvPr id="5" name="4 Marcador de posición de imagen"/>
          <p:cNvPicPr>
            <a:picLocks noGrp="1" noChangeAspect="1"/>
          </p:cNvPicPr>
          <p:nvPr>
            <p:ph type="pic" idx="1"/>
          </p:nvPr>
        </p:nvPicPr>
        <p:blipFill>
          <a:blip r:embed="rId3">
            <a:extLst>
              <a:ext uri="{28A0092B-C50C-407E-A947-70E740481C1C}">
                <a14:useLocalDpi xmlns:a14="http://schemas.microsoft.com/office/drawing/2010/main" val="0"/>
              </a:ext>
            </a:extLst>
          </a:blip>
          <a:srcRect t="12575" b="12575"/>
          <a:stretch>
            <a:fillRect/>
          </a:stretch>
        </p:blipFill>
        <p:spPr>
          <a:xfrm>
            <a:off x="1043608" y="1905000"/>
            <a:ext cx="2964160" cy="2964160"/>
          </a:xfrm>
        </p:spPr>
      </p:pic>
      <p:sp>
        <p:nvSpPr>
          <p:cNvPr id="4" name="3 Marcador de texto"/>
          <p:cNvSpPr>
            <a:spLocks noGrp="1"/>
          </p:cNvSpPr>
          <p:nvPr>
            <p:ph type="body" sz="half" idx="2"/>
          </p:nvPr>
        </p:nvSpPr>
        <p:spPr>
          <a:xfrm>
            <a:off x="4355976" y="1700808"/>
            <a:ext cx="3744416" cy="4680520"/>
          </a:xfrm>
        </p:spPr>
        <p:txBody>
          <a:bodyPr>
            <a:normAutofit/>
          </a:bodyPr>
          <a:lstStyle/>
          <a:p>
            <a:r>
              <a:rPr lang="es-MX" sz="1600" dirty="0">
                <a:solidFill>
                  <a:srgbClr val="FF0000"/>
                </a:solidFill>
              </a:rPr>
              <a:t>El presidente de la República de Macedonia, Boris </a:t>
            </a:r>
            <a:r>
              <a:rPr lang="es-MX" sz="1600" dirty="0" err="1">
                <a:solidFill>
                  <a:srgbClr val="FF0000"/>
                </a:solidFill>
              </a:rPr>
              <a:t>Trajkovski</a:t>
            </a:r>
            <a:r>
              <a:rPr lang="es-MX" sz="1600" dirty="0">
                <a:solidFill>
                  <a:srgbClr val="FF0000"/>
                </a:solidFill>
              </a:rPr>
              <a:t>, recibió en </a:t>
            </a:r>
            <a:r>
              <a:rPr lang="es-MX" sz="1600" dirty="0" smtClean="0">
                <a:solidFill>
                  <a:srgbClr val="FF0000"/>
                </a:solidFill>
              </a:rPr>
              <a:t>esa </a:t>
            </a:r>
            <a:r>
              <a:rPr lang="es-MX" sz="1600" dirty="0">
                <a:solidFill>
                  <a:srgbClr val="FF0000"/>
                </a:solidFill>
              </a:rPr>
              <a:t>capital el Premio Mundial Metodista de la Paz, 2002, por sus esfuerzos e iniciativas para llevar la paz a la región de los Balcanes, ´por su coraje </a:t>
            </a:r>
            <a:r>
              <a:rPr lang="es-MX" sz="1600" dirty="0" smtClean="0">
                <a:solidFill>
                  <a:srgbClr val="FF0000"/>
                </a:solidFill>
              </a:rPr>
              <a:t>como líder </a:t>
            </a:r>
            <a:r>
              <a:rPr lang="es-MX" sz="1600" dirty="0">
                <a:solidFill>
                  <a:srgbClr val="FF0000"/>
                </a:solidFill>
              </a:rPr>
              <a:t>y su influencia estabilizadora, por su consistente labor por un gobierno estable y por traer paz a una región conflictiva y como discípulo de Jesucristo'</a:t>
            </a:r>
          </a:p>
          <a:p>
            <a:endParaRPr lang="es-MX" dirty="0"/>
          </a:p>
        </p:txBody>
      </p:sp>
    </p:spTree>
    <p:extLst>
      <p:ext uri="{BB962C8B-B14F-4D97-AF65-F5344CB8AC3E}">
        <p14:creationId xmlns:p14="http://schemas.microsoft.com/office/powerpoint/2010/main" val="1976193177"/>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0" y="1124744"/>
            <a:ext cx="2819400" cy="720080"/>
          </a:xfrm>
        </p:spPr>
        <p:txBody>
          <a:bodyPr/>
          <a:lstStyle/>
          <a:p>
            <a:r>
              <a:rPr lang="es-MX" sz="2800" dirty="0" smtClean="0">
                <a:solidFill>
                  <a:srgbClr val="0070C0"/>
                </a:solidFill>
              </a:rPr>
              <a:t>Kofi </a:t>
            </a:r>
            <a:r>
              <a:rPr lang="es-MX" sz="2800" dirty="0" err="1" smtClean="0">
                <a:solidFill>
                  <a:srgbClr val="0070C0"/>
                </a:solidFill>
              </a:rPr>
              <a:t>annan</a:t>
            </a:r>
            <a:r>
              <a:rPr lang="es-MX" dirty="0"/>
              <a:t/>
            </a:r>
            <a:br>
              <a:rPr lang="es-MX" dirty="0"/>
            </a:br>
            <a:endParaRPr lang="es-MX" dirty="0"/>
          </a:p>
        </p:txBody>
      </p:sp>
      <p:sp>
        <p:nvSpPr>
          <p:cNvPr id="4" name="3 Marcador de texto"/>
          <p:cNvSpPr>
            <a:spLocks noGrp="1"/>
          </p:cNvSpPr>
          <p:nvPr>
            <p:ph type="body" sz="half" idx="2"/>
          </p:nvPr>
        </p:nvSpPr>
        <p:spPr>
          <a:xfrm>
            <a:off x="4211960" y="1628800"/>
            <a:ext cx="3888432" cy="4248472"/>
          </a:xfrm>
        </p:spPr>
        <p:txBody>
          <a:bodyPr>
            <a:normAutofit fontScale="92500" lnSpcReduction="10000"/>
          </a:bodyPr>
          <a:lstStyle/>
          <a:p>
            <a:r>
              <a:rPr lang="es-MX" b="1" dirty="0" smtClean="0">
                <a:solidFill>
                  <a:srgbClr val="FF0000"/>
                </a:solidFill>
              </a:rPr>
              <a:t>Nacido </a:t>
            </a:r>
            <a:r>
              <a:rPr lang="es-MX" b="1" dirty="0">
                <a:solidFill>
                  <a:srgbClr val="FF0000"/>
                </a:solidFill>
              </a:rPr>
              <a:t>el 8 de abril de 1938 es diplomático de Ghana que sirvió como el séptimo Secretario General de la Naciones Unidas a partir de enero 1, 1997 hasta diciembre 31, 2006, </a:t>
            </a:r>
          </a:p>
          <a:p>
            <a:r>
              <a:rPr lang="es-MX" b="1" dirty="0">
                <a:solidFill>
                  <a:srgbClr val="FF0000"/>
                </a:solidFill>
              </a:rPr>
              <a:t>Sus estudios elementales los realizó en escuelas metodistas: </a:t>
            </a:r>
            <a:r>
              <a:rPr lang="es-MX" b="1" dirty="0" err="1">
                <a:solidFill>
                  <a:srgbClr val="FF0000"/>
                </a:solidFill>
              </a:rPr>
              <a:t>MacAlister</a:t>
            </a:r>
            <a:r>
              <a:rPr lang="es-MX" b="1" dirty="0">
                <a:solidFill>
                  <a:srgbClr val="FF0000"/>
                </a:solidFill>
              </a:rPr>
              <a:t> </a:t>
            </a:r>
            <a:r>
              <a:rPr lang="es-MX" b="1" dirty="0" err="1">
                <a:solidFill>
                  <a:srgbClr val="FF0000"/>
                </a:solidFill>
              </a:rPr>
              <a:t>College</a:t>
            </a:r>
            <a:r>
              <a:rPr lang="es-MX" b="1" dirty="0">
                <a:solidFill>
                  <a:srgbClr val="FF0000"/>
                </a:solidFill>
              </a:rPr>
              <a:t> en St. Paul MN y </a:t>
            </a:r>
            <a:r>
              <a:rPr lang="es-MX" b="1" dirty="0" err="1" smtClean="0">
                <a:solidFill>
                  <a:srgbClr val="FF0000"/>
                </a:solidFill>
              </a:rPr>
              <a:t>Mfantsipim</a:t>
            </a:r>
            <a:r>
              <a:rPr lang="es-MX" b="1" dirty="0" smtClean="0">
                <a:solidFill>
                  <a:srgbClr val="FF0000"/>
                </a:solidFill>
              </a:rPr>
              <a:t>, </a:t>
            </a:r>
            <a:r>
              <a:rPr lang="es-MX" b="1" dirty="0">
                <a:solidFill>
                  <a:srgbClr val="FF0000"/>
                </a:solidFill>
              </a:rPr>
              <a:t>en Cape </a:t>
            </a:r>
            <a:r>
              <a:rPr lang="es-MX" b="1" dirty="0" err="1">
                <a:solidFill>
                  <a:srgbClr val="FF0000"/>
                </a:solidFill>
              </a:rPr>
              <a:t>Coast</a:t>
            </a:r>
            <a:r>
              <a:rPr lang="es-MX" b="1" dirty="0">
                <a:solidFill>
                  <a:srgbClr val="FF0000"/>
                </a:solidFill>
              </a:rPr>
              <a:t>. Annan. dijo en una ocasión que en la escuela le enseñaron "que el sufrimiento en cualquier parte se refiere a las personas en todas partes".</a:t>
            </a:r>
          </a:p>
          <a:p>
            <a:r>
              <a:rPr lang="es-MX" b="1" dirty="0">
                <a:solidFill>
                  <a:srgbClr val="FF0000"/>
                </a:solidFill>
              </a:rPr>
              <a:t>En diciembre de 2001, Annan y las Naciones Unidas fueron galardonados conjuntamente con el Premio Nobel de la Paz , "por su trabajo por un mundo mejor organizado y más pacífico".</a:t>
            </a:r>
          </a:p>
          <a:p>
            <a:endParaRPr lang="es-MX" dirty="0"/>
          </a:p>
        </p:txBody>
      </p:sp>
      <p:pic>
        <p:nvPicPr>
          <p:cNvPr id="1026" name="Picture 2" descr="C:\Users\usuario\Documents\EEMEX\platica s-metodismo\fotos plática\Kofi_Annan[1].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6667" b="16667"/>
          <a:stretch>
            <a:fillRect/>
          </a:stretch>
        </p:blipFill>
        <p:spPr bwMode="auto">
          <a:xfrm>
            <a:off x="971600" y="2185392"/>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42258"/>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0" y="980728"/>
            <a:ext cx="2819400" cy="792088"/>
          </a:xfrm>
        </p:spPr>
        <p:txBody>
          <a:bodyPr/>
          <a:lstStyle/>
          <a:p>
            <a:r>
              <a:rPr lang="es-MX" dirty="0">
                <a:solidFill>
                  <a:srgbClr val="0070C0"/>
                </a:solidFill>
              </a:rPr>
              <a:t>Casimira</a:t>
            </a:r>
            <a:r>
              <a:rPr lang="es-MX" dirty="0"/>
              <a:t> </a:t>
            </a:r>
            <a:r>
              <a:rPr lang="es-MX" dirty="0">
                <a:solidFill>
                  <a:srgbClr val="0070C0"/>
                </a:solidFill>
              </a:rPr>
              <a:t>Rodríguez Romero</a:t>
            </a:r>
          </a:p>
        </p:txBody>
      </p:sp>
      <p:sp>
        <p:nvSpPr>
          <p:cNvPr id="4" name="3 Marcador de texto"/>
          <p:cNvSpPr>
            <a:spLocks noGrp="1"/>
          </p:cNvSpPr>
          <p:nvPr>
            <p:ph type="body" sz="half" idx="2"/>
          </p:nvPr>
        </p:nvSpPr>
        <p:spPr>
          <a:xfrm>
            <a:off x="4283968" y="1772816"/>
            <a:ext cx="3816424" cy="4248472"/>
          </a:xfrm>
        </p:spPr>
        <p:txBody>
          <a:bodyPr>
            <a:normAutofit fontScale="77500" lnSpcReduction="20000"/>
          </a:bodyPr>
          <a:lstStyle/>
          <a:p>
            <a:r>
              <a:rPr lang="es-MX" b="1" dirty="0">
                <a:solidFill>
                  <a:srgbClr val="FF0000"/>
                </a:solidFill>
              </a:rPr>
              <a:t>Trabajadora del hogar, boliviana, Casimira Rodríguez Romero, recibió el Premio Metodista Mundial de la Paz 2003. Ella empezó a asistir, los domingos, su día de descanso, a  la Iglesia Metodista Emmanuel, de Cochabamba, lugar donde recibió clases de educación y costura. Este grupo se convirtió posteriormente en la Organización de Trabajadoras Domésticas y Casimira destacó como líder. Dos veces ha sido elegida secretaria general de la Federación Nacional de Trabajadoras Domésticas.</a:t>
            </a:r>
          </a:p>
          <a:p>
            <a:endParaRPr lang="es-MX" b="1" dirty="0">
              <a:solidFill>
                <a:srgbClr val="FF0000"/>
              </a:solidFill>
            </a:endParaRPr>
          </a:p>
          <a:p>
            <a:r>
              <a:rPr lang="es-MX" b="1" dirty="0">
                <a:solidFill>
                  <a:srgbClr val="FF0000"/>
                </a:solidFill>
              </a:rPr>
              <a:t>El año pasado, el Congreso de Bolivia aprobó una Ley de Trabajadores Domésticos, que llevaba diez años como proyecto. En su discusión intervino Casimira Rodríguez y las organizaciones de trabajadoras del hogar. Su vida ha sido dedicada a la búsqueda de la paz y la justicia; es un modelo para todos; este premio es un reconocimiento a su perseverancia en la lucha por la paz, la reconciliación y la justicia, frente a siglos de opresión.</a:t>
            </a:r>
          </a:p>
          <a:p>
            <a:endParaRPr lang="es-MX" b="1" dirty="0">
              <a:solidFill>
                <a:srgbClr val="FF0000"/>
              </a:solidFill>
            </a:endParaRPr>
          </a:p>
        </p:txBody>
      </p:sp>
      <p:pic>
        <p:nvPicPr>
          <p:cNvPr id="1026" name="Picture 2" descr="C:\Users\usuario\Documents\EEMEX\platica s-metodismo\fotos plática\casimira rodr romero.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5398" b="15398"/>
          <a:stretch>
            <a:fillRect/>
          </a:stretch>
        </p:blipFill>
        <p:spPr bwMode="auto">
          <a:xfrm>
            <a:off x="1111424" y="2272680"/>
            <a:ext cx="2884512" cy="288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924041"/>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0" y="1340768"/>
            <a:ext cx="2819400" cy="648072"/>
          </a:xfrm>
        </p:spPr>
        <p:txBody>
          <a:bodyPr/>
          <a:lstStyle/>
          <a:p>
            <a:r>
              <a:rPr lang="es-MX" dirty="0" err="1">
                <a:solidFill>
                  <a:srgbClr val="0070C0"/>
                </a:solidFill>
              </a:rPr>
              <a:t>Rosalind</a:t>
            </a:r>
            <a:r>
              <a:rPr lang="es-MX" dirty="0">
                <a:solidFill>
                  <a:srgbClr val="0070C0"/>
                </a:solidFill>
              </a:rPr>
              <a:t> </a:t>
            </a:r>
            <a:r>
              <a:rPr lang="es-MX" dirty="0" err="1">
                <a:solidFill>
                  <a:srgbClr val="0070C0"/>
                </a:solidFill>
              </a:rPr>
              <a:t>Colwill</a:t>
            </a:r>
            <a:r>
              <a:rPr lang="es-MX" dirty="0">
                <a:solidFill>
                  <a:srgbClr val="0070C0"/>
                </a:solidFill>
              </a:rPr>
              <a:t/>
            </a:r>
            <a:br>
              <a:rPr lang="es-MX" dirty="0">
                <a:solidFill>
                  <a:srgbClr val="0070C0"/>
                </a:solidFill>
              </a:rPr>
            </a:br>
            <a:endParaRPr lang="es-MX" dirty="0">
              <a:solidFill>
                <a:srgbClr val="0070C0"/>
              </a:solidFill>
            </a:endParaRPr>
          </a:p>
        </p:txBody>
      </p:sp>
      <p:pic>
        <p:nvPicPr>
          <p:cNvPr id="5" name="4 Marcador de posición de imagen"/>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187624" y="1905000"/>
            <a:ext cx="2971800" cy="2971800"/>
          </a:xfrm>
        </p:spPr>
      </p:pic>
      <p:sp>
        <p:nvSpPr>
          <p:cNvPr id="4" name="3 Marcador de texto"/>
          <p:cNvSpPr>
            <a:spLocks noGrp="1"/>
          </p:cNvSpPr>
          <p:nvPr>
            <p:ph type="body" sz="half" idx="2"/>
          </p:nvPr>
        </p:nvSpPr>
        <p:spPr>
          <a:xfrm>
            <a:off x="4427984" y="1628800"/>
            <a:ext cx="3600400" cy="3672408"/>
          </a:xfrm>
        </p:spPr>
        <p:txBody>
          <a:bodyPr>
            <a:normAutofit fontScale="85000" lnSpcReduction="20000"/>
          </a:bodyPr>
          <a:lstStyle/>
          <a:p>
            <a:endParaRPr lang="es-MX" dirty="0"/>
          </a:p>
          <a:p>
            <a:r>
              <a:rPr lang="es-MX" dirty="0">
                <a:solidFill>
                  <a:srgbClr val="FF0000"/>
                </a:solidFill>
              </a:rPr>
              <a:t>Una campeona de la atención de salud mental en Nigeria, recibió el Premio 2011 de la Paz Metodista, que le fue entregado en la Conferencia Mundial Metodista celebrado en </a:t>
            </a:r>
            <a:r>
              <a:rPr lang="es-MX" dirty="0" err="1">
                <a:solidFill>
                  <a:srgbClr val="FF0000"/>
                </a:solidFill>
              </a:rPr>
              <a:t>Durban</a:t>
            </a:r>
            <a:r>
              <a:rPr lang="es-MX" dirty="0">
                <a:solidFill>
                  <a:srgbClr val="FF0000"/>
                </a:solidFill>
              </a:rPr>
              <a:t>, de </a:t>
            </a:r>
            <a:r>
              <a:rPr lang="es-MX">
                <a:solidFill>
                  <a:srgbClr val="FF0000"/>
                </a:solidFill>
              </a:rPr>
              <a:t>manos </a:t>
            </a:r>
            <a:r>
              <a:rPr lang="es-MX" smtClean="0">
                <a:solidFill>
                  <a:srgbClr val="FF0000"/>
                </a:solidFill>
              </a:rPr>
              <a:t>del Dr</a:t>
            </a:r>
            <a:r>
              <a:rPr lang="es-MX" dirty="0">
                <a:solidFill>
                  <a:srgbClr val="FF0000"/>
                </a:solidFill>
              </a:rPr>
              <a:t>. John </a:t>
            </a:r>
            <a:r>
              <a:rPr lang="es-MX" dirty="0" err="1">
                <a:solidFill>
                  <a:srgbClr val="FF0000"/>
                </a:solidFill>
              </a:rPr>
              <a:t>Barrett</a:t>
            </a:r>
            <a:r>
              <a:rPr lang="es-MX" dirty="0">
                <a:solidFill>
                  <a:srgbClr val="FF0000"/>
                </a:solidFill>
              </a:rPr>
              <a:t>, el Presidente del Consejo Metodista Mundial.</a:t>
            </a:r>
          </a:p>
          <a:p>
            <a:endParaRPr lang="es-MX" dirty="0">
              <a:solidFill>
                <a:srgbClr val="FF0000"/>
              </a:solidFill>
            </a:endParaRPr>
          </a:p>
          <a:p>
            <a:r>
              <a:rPr lang="es-MX" dirty="0" err="1">
                <a:solidFill>
                  <a:srgbClr val="FF0000"/>
                </a:solidFill>
              </a:rPr>
              <a:t>Colwill</a:t>
            </a:r>
            <a:r>
              <a:rPr lang="es-MX" dirty="0">
                <a:solidFill>
                  <a:srgbClr val="FF0000"/>
                </a:solidFill>
              </a:rPr>
              <a:t> sirve como trabajadora social en la misión de la Iglesia Metodista Británica en Nigeria. Ha trabajado con enfermos de lepra, de salud mental y discapacidades de aprendizaje. Ha recibido apoyo local e internacional para desarrollar un proyecto pionero en un pequeño pueblo, </a:t>
            </a:r>
            <a:r>
              <a:rPr lang="es-MX" dirty="0" err="1">
                <a:solidFill>
                  <a:srgbClr val="FF0000"/>
                </a:solidFill>
              </a:rPr>
              <a:t>Itumbauzo</a:t>
            </a:r>
            <a:r>
              <a:rPr lang="es-MX" dirty="0">
                <a:solidFill>
                  <a:srgbClr val="FF0000"/>
                </a:solidFill>
              </a:rPr>
              <a:t>, en el sureste de Nigeria, llamado "</a:t>
            </a:r>
            <a:r>
              <a:rPr lang="es-MX" dirty="0" err="1">
                <a:solidFill>
                  <a:srgbClr val="FF0000"/>
                </a:solidFill>
              </a:rPr>
              <a:t>Amaudo</a:t>
            </a:r>
            <a:r>
              <a:rPr lang="es-MX" dirty="0">
                <a:solidFill>
                  <a:srgbClr val="FF0000"/>
                </a:solidFill>
              </a:rPr>
              <a:t>" (Pueblo de la Paz), que comenzó en 1990.</a:t>
            </a:r>
          </a:p>
          <a:p>
            <a:endParaRPr lang="es-MX" dirty="0"/>
          </a:p>
        </p:txBody>
      </p:sp>
    </p:spTree>
    <p:extLst>
      <p:ext uri="{BB962C8B-B14F-4D97-AF65-F5344CB8AC3E}">
        <p14:creationId xmlns:p14="http://schemas.microsoft.com/office/powerpoint/2010/main" val="172352780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400" b="1" dirty="0" smtClean="0">
                <a:solidFill>
                  <a:srgbClr val="0070C0"/>
                </a:solidFill>
              </a:rPr>
              <a:t>Características del metodismo</a:t>
            </a:r>
            <a:endParaRPr lang="es-MX" sz="2400" b="1" dirty="0">
              <a:solidFill>
                <a:srgbClr val="0070C0"/>
              </a:solidFill>
            </a:endParaRPr>
          </a:p>
        </p:txBody>
      </p:sp>
      <p:sp>
        <p:nvSpPr>
          <p:cNvPr id="3" name="2 Marcador de contenido"/>
          <p:cNvSpPr>
            <a:spLocks noGrp="1"/>
          </p:cNvSpPr>
          <p:nvPr>
            <p:ph idx="1"/>
          </p:nvPr>
        </p:nvSpPr>
        <p:spPr>
          <a:xfrm>
            <a:off x="1187624" y="2276872"/>
            <a:ext cx="6768752" cy="3456384"/>
          </a:xfrm>
        </p:spPr>
        <p:txBody>
          <a:bodyPr>
            <a:normAutofit fontScale="92500" lnSpcReduction="10000"/>
          </a:bodyPr>
          <a:lstStyle/>
          <a:p>
            <a:r>
              <a:rPr lang="es-MX" b="1" dirty="0" smtClean="0">
                <a:solidFill>
                  <a:srgbClr val="FF0000"/>
                </a:solidFill>
              </a:rPr>
              <a:t>Trata de imprimir en cada persona el AMOR A DIOS, </a:t>
            </a:r>
          </a:p>
          <a:p>
            <a:pPr indent="0">
              <a:buNone/>
            </a:pPr>
            <a:r>
              <a:rPr lang="es-MX" b="1" dirty="0">
                <a:solidFill>
                  <a:srgbClr val="FF0000"/>
                </a:solidFill>
              </a:rPr>
              <a:t>	</a:t>
            </a:r>
            <a:r>
              <a:rPr lang="es-MX" b="1" dirty="0" smtClean="0">
                <a:solidFill>
                  <a:srgbClr val="FF0000"/>
                </a:solidFill>
              </a:rPr>
              <a:t>el primero y mayor mandamiento de Dios.</a:t>
            </a:r>
          </a:p>
          <a:p>
            <a:pPr indent="0">
              <a:buNone/>
            </a:pPr>
            <a:r>
              <a:rPr lang="es-MX" b="1" dirty="0" smtClean="0">
                <a:solidFill>
                  <a:srgbClr val="FF0000"/>
                </a:solidFill>
              </a:rPr>
              <a:t>	Este amor a Dios se expresa en los siguientes aspectos:</a:t>
            </a:r>
          </a:p>
          <a:p>
            <a:r>
              <a:rPr lang="es-MX" b="1" dirty="0" smtClean="0">
                <a:solidFill>
                  <a:srgbClr val="FF0000"/>
                </a:solidFill>
              </a:rPr>
              <a:t>Salvación por la fe en Cristo</a:t>
            </a:r>
          </a:p>
          <a:p>
            <a:r>
              <a:rPr lang="es-MX" b="1" dirty="0">
                <a:solidFill>
                  <a:srgbClr val="FF0000"/>
                </a:solidFill>
              </a:rPr>
              <a:t>F</a:t>
            </a:r>
            <a:r>
              <a:rPr lang="es-MX" b="1" dirty="0" smtClean="0">
                <a:solidFill>
                  <a:srgbClr val="FF0000"/>
                </a:solidFill>
              </a:rPr>
              <a:t>ervor misionero (fundamento del crecimiento mundial)</a:t>
            </a:r>
          </a:p>
          <a:p>
            <a:r>
              <a:rPr lang="es-MX" b="1" dirty="0" smtClean="0">
                <a:solidFill>
                  <a:srgbClr val="FF0000"/>
                </a:solidFill>
              </a:rPr>
              <a:t>Conciencia social del creyente (obra social, educativa y médica)</a:t>
            </a:r>
          </a:p>
          <a:p>
            <a:r>
              <a:rPr lang="es-MX" b="1" dirty="0">
                <a:solidFill>
                  <a:srgbClr val="FF0000"/>
                </a:solidFill>
              </a:rPr>
              <a:t>M</a:t>
            </a:r>
            <a:r>
              <a:rPr lang="es-MX" b="1" dirty="0" smtClean="0">
                <a:solidFill>
                  <a:srgbClr val="FF0000"/>
                </a:solidFill>
              </a:rPr>
              <a:t>isericordia y la justicia (comunidad de fe comprometida 	con los más desposeídos)</a:t>
            </a:r>
          </a:p>
          <a:p>
            <a:endParaRPr lang="es-MX" dirty="0"/>
          </a:p>
        </p:txBody>
      </p:sp>
    </p:spTree>
    <p:extLst>
      <p:ext uri="{BB962C8B-B14F-4D97-AF65-F5344CB8AC3E}">
        <p14:creationId xmlns:p14="http://schemas.microsoft.com/office/powerpoint/2010/main" val="3359896685"/>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24744"/>
            <a:ext cx="6400800" cy="720080"/>
          </a:xfrm>
        </p:spPr>
        <p:txBody>
          <a:bodyPr/>
          <a:lstStyle/>
          <a:p>
            <a:r>
              <a:rPr lang="es-MX" b="1" dirty="0" smtClean="0">
                <a:solidFill>
                  <a:srgbClr val="0070C0"/>
                </a:solidFill>
              </a:rPr>
              <a:t>        Palabra final</a:t>
            </a:r>
            <a:endParaRPr lang="es-MX" b="1" dirty="0">
              <a:solidFill>
                <a:srgbClr val="0070C0"/>
              </a:solidFill>
            </a:endParaRPr>
          </a:p>
        </p:txBody>
      </p:sp>
      <p:sp>
        <p:nvSpPr>
          <p:cNvPr id="3" name="2 Marcador de contenido"/>
          <p:cNvSpPr>
            <a:spLocks noGrp="1"/>
          </p:cNvSpPr>
          <p:nvPr>
            <p:ph idx="1"/>
          </p:nvPr>
        </p:nvSpPr>
        <p:spPr>
          <a:xfrm>
            <a:off x="1050032" y="2348880"/>
            <a:ext cx="6898432" cy="3816424"/>
          </a:xfrm>
        </p:spPr>
        <p:txBody>
          <a:bodyPr>
            <a:normAutofit/>
          </a:bodyPr>
          <a:lstStyle/>
          <a:p>
            <a:pPr algn="just"/>
            <a:r>
              <a:rPr lang="es-MX" b="1" dirty="0" smtClean="0">
                <a:solidFill>
                  <a:srgbClr val="FF0000"/>
                </a:solidFill>
              </a:rPr>
              <a:t>“Recorría Jesús todas las ciudades y aldeas, </a:t>
            </a:r>
            <a:r>
              <a:rPr lang="es-MX" b="1" dirty="0" smtClean="0">
                <a:solidFill>
                  <a:srgbClr val="C00000"/>
                </a:solidFill>
              </a:rPr>
              <a:t>enseñando</a:t>
            </a:r>
            <a:r>
              <a:rPr lang="es-MX" b="1" dirty="0" smtClean="0">
                <a:solidFill>
                  <a:srgbClr val="FF0000"/>
                </a:solidFill>
              </a:rPr>
              <a:t> en las sinagogas de ellos, y </a:t>
            </a:r>
            <a:r>
              <a:rPr lang="es-MX" b="1" dirty="0" smtClean="0">
                <a:solidFill>
                  <a:srgbClr val="C00000"/>
                </a:solidFill>
              </a:rPr>
              <a:t>predicando</a:t>
            </a:r>
            <a:r>
              <a:rPr lang="es-MX" b="1" dirty="0" smtClean="0">
                <a:solidFill>
                  <a:srgbClr val="FF0000"/>
                </a:solidFill>
              </a:rPr>
              <a:t> el evangelio del reino, y </a:t>
            </a:r>
            <a:r>
              <a:rPr lang="es-MX" b="1" dirty="0" smtClean="0">
                <a:solidFill>
                  <a:srgbClr val="C00000"/>
                </a:solidFill>
              </a:rPr>
              <a:t>sanando</a:t>
            </a:r>
            <a:r>
              <a:rPr lang="es-MX" b="1" dirty="0" smtClean="0">
                <a:solidFill>
                  <a:srgbClr val="FF0000"/>
                </a:solidFill>
              </a:rPr>
              <a:t> toda enfermedad y toda dolencia en el pueblo. Y al ver a las multitudes, tuvo compasión de ellas; porque estaban desamparadas y dispersas como ovejas que no tienen pastor. Entonces dijo a sus discípulos: </a:t>
            </a:r>
            <a:r>
              <a:rPr lang="es-MX" b="1" dirty="0" smtClean="0">
                <a:solidFill>
                  <a:srgbClr val="C00000"/>
                </a:solidFill>
              </a:rPr>
              <a:t>A la verdad la mies es mucha y los obreros pocos. Rogad, pues, al Señor de la mies, que envíe obreros a su mies</a:t>
            </a:r>
            <a:r>
              <a:rPr lang="es-MX" b="1" dirty="0" smtClean="0">
                <a:solidFill>
                  <a:srgbClr val="FF0000"/>
                </a:solidFill>
              </a:rPr>
              <a:t>”   Mateo 9:37</a:t>
            </a:r>
            <a:endParaRPr lang="es-MX" b="1" dirty="0">
              <a:solidFill>
                <a:srgbClr val="FF0000"/>
              </a:solidFill>
            </a:endParaRPr>
          </a:p>
        </p:txBody>
      </p:sp>
      <p:pic>
        <p:nvPicPr>
          <p:cNvPr id="12290" name="Picture 2" descr="C:\Users\usuario\Documents\EEMEX\platica s-metodismo\fotos plática\jesus-predicand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032" y="980728"/>
            <a:ext cx="1361728" cy="102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623408"/>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908720"/>
            <a:ext cx="6400800" cy="4577681"/>
          </a:xfrm>
        </p:spPr>
        <p:txBody>
          <a:bodyPr>
            <a:normAutofit lnSpcReduction="10000"/>
          </a:bodyPr>
          <a:lstStyle/>
          <a:p>
            <a:pPr indent="0" algn="ctr">
              <a:buNone/>
            </a:pPr>
            <a:r>
              <a:rPr lang="es-MX" dirty="0" smtClean="0"/>
              <a:t> </a:t>
            </a:r>
          </a:p>
          <a:p>
            <a:pPr indent="0" algn="ctr">
              <a:buNone/>
            </a:pPr>
            <a:r>
              <a:rPr lang="es-MX" sz="9600" b="1" dirty="0" smtClean="0">
                <a:solidFill>
                  <a:srgbClr val="FF0000"/>
                </a:solidFill>
              </a:rPr>
              <a:t>F I N</a:t>
            </a:r>
          </a:p>
          <a:p>
            <a:pPr indent="0" algn="ctr">
              <a:buNone/>
            </a:pPr>
            <a:endParaRPr lang="es-MX" sz="2400" b="1" dirty="0" smtClean="0">
              <a:solidFill>
                <a:srgbClr val="FF0000"/>
              </a:solidFill>
            </a:endParaRPr>
          </a:p>
          <a:p>
            <a:pPr indent="0" algn="ctr">
              <a:buNone/>
            </a:pPr>
            <a:r>
              <a:rPr lang="es-MX" sz="2400" b="1" dirty="0" smtClean="0">
                <a:solidFill>
                  <a:srgbClr val="0070C0"/>
                </a:solidFill>
              </a:rPr>
              <a:t>Ediciones </a:t>
            </a:r>
            <a:r>
              <a:rPr lang="es-MX" sz="2400" b="1" dirty="0" err="1" smtClean="0">
                <a:solidFill>
                  <a:srgbClr val="0070C0"/>
                </a:solidFill>
              </a:rPr>
              <a:t>Mayalorca</a:t>
            </a:r>
            <a:endParaRPr lang="es-MX" sz="2400" b="1" dirty="0" smtClean="0">
              <a:solidFill>
                <a:srgbClr val="0070C0"/>
              </a:solidFill>
            </a:endParaRPr>
          </a:p>
          <a:p>
            <a:pPr indent="0" algn="ctr">
              <a:buNone/>
            </a:pPr>
            <a:r>
              <a:rPr lang="es-MX" sz="2400" b="1" dirty="0" smtClean="0">
                <a:solidFill>
                  <a:srgbClr val="0070C0"/>
                </a:solidFill>
              </a:rPr>
              <a:t>Febrero 9, 2012</a:t>
            </a:r>
          </a:p>
          <a:p>
            <a:pPr indent="0" algn="ctr">
              <a:buNone/>
            </a:pPr>
            <a:endParaRPr lang="es-MX" sz="2400" b="1" dirty="0">
              <a:solidFill>
                <a:srgbClr val="FF0000"/>
              </a:solidFill>
            </a:endParaRPr>
          </a:p>
        </p:txBody>
      </p:sp>
    </p:spTree>
    <p:extLst>
      <p:ext uri="{BB962C8B-B14F-4D97-AF65-F5344CB8AC3E}">
        <p14:creationId xmlns:p14="http://schemas.microsoft.com/office/powerpoint/2010/main" val="3323361904"/>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0070C0"/>
                </a:solidFill>
              </a:rPr>
              <a:t>Primera estadística</a:t>
            </a:r>
            <a:endParaRPr lang="es-MX" b="1" dirty="0">
              <a:solidFill>
                <a:srgbClr val="0070C0"/>
              </a:solidFill>
            </a:endParaRPr>
          </a:p>
        </p:txBody>
      </p:sp>
      <p:sp>
        <p:nvSpPr>
          <p:cNvPr id="3" name="2 Marcador de contenido"/>
          <p:cNvSpPr>
            <a:spLocks noGrp="1"/>
          </p:cNvSpPr>
          <p:nvPr>
            <p:ph idx="1"/>
          </p:nvPr>
        </p:nvSpPr>
        <p:spPr>
          <a:xfrm>
            <a:off x="1403648" y="2492896"/>
            <a:ext cx="6400800" cy="3672408"/>
          </a:xfrm>
        </p:spPr>
        <p:txBody>
          <a:bodyPr>
            <a:normAutofit/>
          </a:bodyPr>
          <a:lstStyle/>
          <a:p>
            <a:pPr indent="0" algn="ctr">
              <a:buNone/>
            </a:pPr>
            <a:r>
              <a:rPr lang="es-MX" sz="3200" b="1" dirty="0" smtClean="0">
                <a:solidFill>
                  <a:srgbClr val="FF0000"/>
                </a:solidFill>
              </a:rPr>
              <a:t>Iglesia Metodista</a:t>
            </a:r>
            <a:endParaRPr lang="es-MX" sz="3200" b="1" dirty="0">
              <a:solidFill>
                <a:srgbClr val="FF0000"/>
              </a:solidFill>
            </a:endParaRPr>
          </a:p>
          <a:p>
            <a:pPr algn="ctr"/>
            <a:r>
              <a:rPr lang="es-MX" b="1" dirty="0">
                <a:solidFill>
                  <a:srgbClr val="FF0000"/>
                </a:solidFill>
              </a:rPr>
              <a:t>A la fecha de la muerte de Juan Wesley (1791) existían un poco más de cincuenta mil Metodistas en Inglaterra.</a:t>
            </a:r>
          </a:p>
          <a:p>
            <a:pPr algn="ctr"/>
            <a:r>
              <a:rPr lang="es-MX" b="1" dirty="0">
                <a:solidFill>
                  <a:srgbClr val="FF0000"/>
                </a:solidFill>
              </a:rPr>
              <a:t>Para 1820 existían más de 200,000 metodistas inscritos, pero con simpatizantes casi llegaban al millón de personas.</a:t>
            </a:r>
          </a:p>
          <a:p>
            <a:endParaRPr lang="es-MX" dirty="0"/>
          </a:p>
        </p:txBody>
      </p:sp>
    </p:spTree>
    <p:extLst>
      <p:ext uri="{BB962C8B-B14F-4D97-AF65-F5344CB8AC3E}">
        <p14:creationId xmlns:p14="http://schemas.microsoft.com/office/powerpoint/2010/main" val="3902091732"/>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295400"/>
            <a:ext cx="6400800" cy="837456"/>
          </a:xfrm>
        </p:spPr>
        <p:txBody>
          <a:bodyPr>
            <a:normAutofit fontScale="90000"/>
          </a:bodyPr>
          <a:lstStyle/>
          <a:p>
            <a:r>
              <a:rPr lang="es-MX" b="1" dirty="0" smtClean="0">
                <a:solidFill>
                  <a:srgbClr val="0070C0"/>
                </a:solidFill>
              </a:rPr>
              <a:t>Población metodista en el mundo</a:t>
            </a:r>
            <a:endParaRPr lang="es-MX" b="1" dirty="0">
              <a:solidFill>
                <a:srgbClr val="0070C0"/>
              </a:solidFill>
            </a:endParaRPr>
          </a:p>
        </p:txBody>
      </p:sp>
      <p:sp>
        <p:nvSpPr>
          <p:cNvPr id="3" name="2 Marcador de contenido"/>
          <p:cNvSpPr>
            <a:spLocks noGrp="1"/>
          </p:cNvSpPr>
          <p:nvPr>
            <p:ph idx="1"/>
          </p:nvPr>
        </p:nvSpPr>
        <p:spPr>
          <a:xfrm>
            <a:off x="1371600" y="2132856"/>
            <a:ext cx="6400800" cy="3600400"/>
          </a:xfrm>
        </p:spPr>
        <p:txBody>
          <a:bodyPr>
            <a:normAutofit fontScale="62500" lnSpcReduction="20000"/>
          </a:bodyPr>
          <a:lstStyle/>
          <a:p>
            <a:r>
              <a:rPr lang="es-MX" sz="1900" b="1" dirty="0">
                <a:solidFill>
                  <a:srgbClr val="C00000"/>
                </a:solidFill>
              </a:rPr>
              <a:t>REGION			</a:t>
            </a:r>
            <a:r>
              <a:rPr lang="es-MX" sz="1900" b="1" dirty="0" smtClean="0">
                <a:solidFill>
                  <a:srgbClr val="C00000"/>
                </a:solidFill>
              </a:rPr>
              <a:t>IGLESIAS</a:t>
            </a:r>
            <a:r>
              <a:rPr lang="es-MX" sz="1900" b="1" dirty="0">
                <a:solidFill>
                  <a:srgbClr val="C00000"/>
                </a:solidFill>
              </a:rPr>
              <a:t>		MIEMBROS</a:t>
            </a:r>
          </a:p>
          <a:p>
            <a:r>
              <a:rPr lang="es-MX" sz="1900" b="1" dirty="0" smtClean="0">
                <a:solidFill>
                  <a:srgbClr val="FF0000"/>
                </a:solidFill>
              </a:rPr>
              <a:t>África</a:t>
            </a:r>
            <a:r>
              <a:rPr lang="es-MX" sz="1900" b="1" dirty="0">
                <a:solidFill>
                  <a:srgbClr val="FF0000"/>
                </a:solidFill>
              </a:rPr>
              <a:t>			130  		24.884.398 </a:t>
            </a:r>
          </a:p>
          <a:p>
            <a:r>
              <a:rPr lang="es-MX" sz="1900" b="1" dirty="0">
                <a:solidFill>
                  <a:srgbClr val="FF0000"/>
                </a:solidFill>
              </a:rPr>
              <a:t>América del norte </a:t>
            </a:r>
          </a:p>
          <a:p>
            <a:pPr indent="0">
              <a:buNone/>
            </a:pPr>
            <a:r>
              <a:rPr lang="es-MX" sz="1900" b="1" dirty="0" smtClean="0">
                <a:solidFill>
                  <a:srgbClr val="FF0000"/>
                </a:solidFill>
              </a:rPr>
              <a:t>       (</a:t>
            </a:r>
            <a:r>
              <a:rPr lang="es-MX" sz="1900" b="1" dirty="0">
                <a:solidFill>
                  <a:srgbClr val="FF0000"/>
                </a:solidFill>
              </a:rPr>
              <a:t>Canadá, EE UU y México</a:t>
            </a:r>
            <a:r>
              <a:rPr lang="es-MX" sz="1900" b="1" dirty="0" smtClean="0">
                <a:solidFill>
                  <a:srgbClr val="FF0000"/>
                </a:solidFill>
              </a:rPr>
              <a:t>) </a:t>
            </a:r>
            <a:r>
              <a:rPr lang="es-MX" sz="1900" b="1" dirty="0">
                <a:solidFill>
                  <a:srgbClr val="FF0000"/>
                </a:solidFill>
              </a:rPr>
              <a:t>	</a:t>
            </a:r>
            <a:r>
              <a:rPr lang="es-MX" sz="1900" b="1" dirty="0" smtClean="0">
                <a:solidFill>
                  <a:srgbClr val="FF0000"/>
                </a:solidFill>
              </a:rPr>
              <a:t>  30 </a:t>
            </a:r>
            <a:r>
              <a:rPr lang="es-MX" sz="1900" b="1" dirty="0">
                <a:solidFill>
                  <a:srgbClr val="FF0000"/>
                </a:solidFill>
              </a:rPr>
              <a:t>	 	24.410.410</a:t>
            </a:r>
          </a:p>
          <a:p>
            <a:r>
              <a:rPr lang="es-MX" sz="1900" b="1" dirty="0" smtClean="0">
                <a:solidFill>
                  <a:srgbClr val="FF0000"/>
                </a:solidFill>
              </a:rPr>
              <a:t>Asia </a:t>
            </a:r>
            <a:r>
              <a:rPr lang="es-MX" sz="1900" b="1" dirty="0">
                <a:solidFill>
                  <a:srgbClr val="FF0000"/>
                </a:solidFill>
              </a:rPr>
              <a:t>		</a:t>
            </a:r>
            <a:r>
              <a:rPr lang="es-MX" sz="1900" b="1" dirty="0" smtClean="0">
                <a:solidFill>
                  <a:srgbClr val="FF0000"/>
                </a:solidFill>
              </a:rPr>
              <a:t>  </a:t>
            </a:r>
            <a:r>
              <a:rPr lang="es-MX" sz="1900" b="1" dirty="0">
                <a:solidFill>
                  <a:srgbClr val="FF0000"/>
                </a:solidFill>
              </a:rPr>
              <a:t>	  </a:t>
            </a:r>
            <a:r>
              <a:rPr lang="es-MX" sz="1900" b="1" dirty="0" smtClean="0">
                <a:solidFill>
                  <a:srgbClr val="FF0000"/>
                </a:solidFill>
              </a:rPr>
              <a:t>67 </a:t>
            </a:r>
            <a:r>
              <a:rPr lang="es-MX" sz="1900" b="1" dirty="0">
                <a:solidFill>
                  <a:srgbClr val="FF0000"/>
                </a:solidFill>
              </a:rPr>
              <a:t>		15.836.197</a:t>
            </a:r>
          </a:p>
          <a:p>
            <a:r>
              <a:rPr lang="es-MX" sz="1900" b="1" dirty="0" smtClean="0">
                <a:solidFill>
                  <a:srgbClr val="FF0000"/>
                </a:solidFill>
              </a:rPr>
              <a:t>Pacífico </a:t>
            </a:r>
            <a:r>
              <a:rPr lang="es-MX" sz="1900" b="1" dirty="0">
                <a:solidFill>
                  <a:srgbClr val="FF0000"/>
                </a:solidFill>
              </a:rPr>
              <a:t>		</a:t>
            </a:r>
            <a:r>
              <a:rPr lang="es-MX" sz="1900" b="1" dirty="0" smtClean="0">
                <a:solidFill>
                  <a:srgbClr val="FF0000"/>
                </a:solidFill>
              </a:rPr>
              <a:t>  </a:t>
            </a:r>
            <a:r>
              <a:rPr lang="es-MX" sz="1900" b="1" dirty="0">
                <a:solidFill>
                  <a:srgbClr val="FF0000"/>
                </a:solidFill>
              </a:rPr>
              <a:t>	   25 		  </a:t>
            </a:r>
            <a:r>
              <a:rPr lang="es-MX" sz="1900" b="1" dirty="0" smtClean="0">
                <a:solidFill>
                  <a:srgbClr val="FF0000"/>
                </a:solidFill>
              </a:rPr>
              <a:t>2.858.601</a:t>
            </a:r>
            <a:endParaRPr lang="es-MX" sz="1900" b="1" dirty="0">
              <a:solidFill>
                <a:srgbClr val="FF0000"/>
              </a:solidFill>
            </a:endParaRPr>
          </a:p>
          <a:p>
            <a:r>
              <a:rPr lang="es-MX" sz="1900" b="1" dirty="0" smtClean="0">
                <a:solidFill>
                  <a:srgbClr val="FF0000"/>
                </a:solidFill>
              </a:rPr>
              <a:t>Sudamérica  </a:t>
            </a:r>
            <a:r>
              <a:rPr lang="es-MX" sz="1900" b="1" dirty="0">
                <a:solidFill>
                  <a:srgbClr val="FF0000"/>
                </a:solidFill>
              </a:rPr>
              <a:t>		   42 		  </a:t>
            </a:r>
            <a:r>
              <a:rPr lang="es-MX" sz="1900" b="1" dirty="0" smtClean="0">
                <a:solidFill>
                  <a:srgbClr val="FF0000"/>
                </a:solidFill>
              </a:rPr>
              <a:t>2.641.240</a:t>
            </a:r>
            <a:endParaRPr lang="es-MX" sz="1900" b="1" dirty="0">
              <a:solidFill>
                <a:srgbClr val="FF0000"/>
              </a:solidFill>
            </a:endParaRPr>
          </a:p>
          <a:p>
            <a:r>
              <a:rPr lang="es-MX" sz="1900" b="1" dirty="0">
                <a:solidFill>
                  <a:srgbClr val="FF0000"/>
                </a:solidFill>
              </a:rPr>
              <a:t>América Central y el </a:t>
            </a:r>
            <a:r>
              <a:rPr lang="es-MX" sz="1900" b="1" dirty="0" smtClean="0">
                <a:solidFill>
                  <a:srgbClr val="FF0000"/>
                </a:solidFill>
              </a:rPr>
              <a:t>Caribe </a:t>
            </a:r>
            <a:r>
              <a:rPr lang="es-MX" sz="1900" b="1" dirty="0">
                <a:solidFill>
                  <a:srgbClr val="FF0000"/>
                </a:solidFill>
              </a:rPr>
              <a:t>	</a:t>
            </a:r>
            <a:r>
              <a:rPr lang="es-MX" sz="1900" b="1" dirty="0" smtClean="0">
                <a:solidFill>
                  <a:srgbClr val="FF0000"/>
                </a:solidFill>
              </a:rPr>
              <a:t>   </a:t>
            </a:r>
            <a:r>
              <a:rPr lang="es-MX" sz="1900" b="1" dirty="0">
                <a:solidFill>
                  <a:srgbClr val="FF0000"/>
                </a:solidFill>
              </a:rPr>
              <a:t>93 	 	  </a:t>
            </a:r>
            <a:r>
              <a:rPr lang="es-MX" sz="1900" b="1" dirty="0" smtClean="0">
                <a:solidFill>
                  <a:srgbClr val="FF0000"/>
                </a:solidFill>
              </a:rPr>
              <a:t>1.251.191</a:t>
            </a:r>
            <a:endParaRPr lang="es-MX" sz="1900" b="1" dirty="0">
              <a:solidFill>
                <a:srgbClr val="FF0000"/>
              </a:solidFill>
            </a:endParaRPr>
          </a:p>
          <a:p>
            <a:r>
              <a:rPr lang="es-MX" sz="1900" b="1" dirty="0" smtClean="0">
                <a:solidFill>
                  <a:srgbClr val="FF0000"/>
                </a:solidFill>
              </a:rPr>
              <a:t>Europa </a:t>
            </a:r>
            <a:r>
              <a:rPr lang="es-MX" sz="1900" b="1" dirty="0">
                <a:solidFill>
                  <a:srgbClr val="FF0000"/>
                </a:solidFill>
              </a:rPr>
              <a:t>		</a:t>
            </a:r>
            <a:r>
              <a:rPr lang="es-MX" sz="1900" b="1" dirty="0" smtClean="0">
                <a:solidFill>
                  <a:srgbClr val="FF0000"/>
                </a:solidFill>
              </a:rPr>
              <a:t>  </a:t>
            </a:r>
            <a:r>
              <a:rPr lang="es-MX" sz="1900" b="1" dirty="0">
                <a:solidFill>
                  <a:srgbClr val="FF0000"/>
                </a:solidFill>
              </a:rPr>
              <a:t>	   73 		  </a:t>
            </a:r>
            <a:r>
              <a:rPr lang="es-MX" sz="1900" b="1" dirty="0" smtClean="0">
                <a:solidFill>
                  <a:srgbClr val="FF0000"/>
                </a:solidFill>
              </a:rPr>
              <a:t>1.128.324</a:t>
            </a:r>
            <a:endParaRPr lang="es-MX" sz="1900" b="1" dirty="0">
              <a:solidFill>
                <a:srgbClr val="FF0000"/>
              </a:solidFill>
            </a:endParaRPr>
          </a:p>
          <a:p>
            <a:r>
              <a:rPr lang="es-MX" sz="1900" b="1" dirty="0">
                <a:solidFill>
                  <a:srgbClr val="FF0000"/>
                </a:solidFill>
              </a:rPr>
              <a:t>Oriente </a:t>
            </a:r>
            <a:r>
              <a:rPr lang="es-MX" sz="1900" b="1" dirty="0" smtClean="0">
                <a:solidFill>
                  <a:srgbClr val="FF0000"/>
                </a:solidFill>
              </a:rPr>
              <a:t>Medio</a:t>
            </a:r>
            <a:r>
              <a:rPr lang="es-MX" sz="1900" b="1" dirty="0">
                <a:solidFill>
                  <a:srgbClr val="FF0000"/>
                </a:solidFill>
              </a:rPr>
              <a:t>		     6 		       </a:t>
            </a:r>
            <a:r>
              <a:rPr lang="es-MX" sz="1900" b="1" dirty="0" smtClean="0">
                <a:solidFill>
                  <a:srgbClr val="FF0000"/>
                </a:solidFill>
              </a:rPr>
              <a:t>35.002</a:t>
            </a:r>
            <a:endParaRPr lang="es-MX" sz="1900" b="1" dirty="0">
              <a:solidFill>
                <a:srgbClr val="FF0000"/>
              </a:solidFill>
            </a:endParaRPr>
          </a:p>
          <a:p>
            <a:pPr indent="0">
              <a:buNone/>
            </a:pPr>
            <a:endParaRPr lang="es-MX" sz="1900" b="1" dirty="0"/>
          </a:p>
          <a:p>
            <a:r>
              <a:rPr lang="es-MX" sz="1900" b="1" dirty="0">
                <a:solidFill>
                  <a:srgbClr val="C00000"/>
                </a:solidFill>
              </a:rPr>
              <a:t>Total en el mundo		</a:t>
            </a:r>
            <a:r>
              <a:rPr lang="es-MX" sz="1900" b="1" dirty="0" smtClean="0">
                <a:solidFill>
                  <a:srgbClr val="C00000"/>
                </a:solidFill>
              </a:rPr>
              <a:t>526</a:t>
            </a:r>
            <a:r>
              <a:rPr lang="es-MX" sz="1900" b="1" dirty="0">
                <a:solidFill>
                  <a:srgbClr val="C00000"/>
                </a:solidFill>
              </a:rPr>
              <a:t>		 73,045,363</a:t>
            </a:r>
          </a:p>
          <a:p>
            <a:endParaRPr lang="es-MX" dirty="0"/>
          </a:p>
        </p:txBody>
      </p:sp>
    </p:spTree>
    <p:extLst>
      <p:ext uri="{BB962C8B-B14F-4D97-AF65-F5344CB8AC3E}">
        <p14:creationId xmlns:p14="http://schemas.microsoft.com/office/powerpoint/2010/main" val="3896107009"/>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052736"/>
            <a:ext cx="6400800" cy="1512168"/>
          </a:xfrm>
        </p:spPr>
        <p:txBody>
          <a:bodyPr>
            <a:normAutofit fontScale="90000"/>
          </a:bodyPr>
          <a:lstStyle/>
          <a:p>
            <a:r>
              <a:rPr lang="es-MX" b="1" dirty="0" smtClean="0">
                <a:solidFill>
                  <a:srgbClr val="0070C0"/>
                </a:solidFill>
              </a:rPr>
              <a:t>Concilio mundial metodista (</a:t>
            </a:r>
            <a:r>
              <a:rPr lang="es-MX" b="1" dirty="0" err="1" smtClean="0">
                <a:solidFill>
                  <a:srgbClr val="0070C0"/>
                </a:solidFill>
              </a:rPr>
              <a:t>cmm</a:t>
            </a:r>
            <a:r>
              <a:rPr lang="es-MX" b="1" dirty="0" smtClean="0">
                <a:solidFill>
                  <a:srgbClr val="0070C0"/>
                </a:solidFill>
              </a:rPr>
              <a:t>)</a:t>
            </a:r>
            <a:r>
              <a:rPr lang="es-MX" dirty="0" smtClean="0"/>
              <a:t/>
            </a:r>
            <a:br>
              <a:rPr lang="es-MX" dirty="0" smtClean="0"/>
            </a:br>
            <a:endParaRPr lang="es-MX" dirty="0"/>
          </a:p>
        </p:txBody>
      </p:sp>
      <p:sp>
        <p:nvSpPr>
          <p:cNvPr id="3" name="2 Marcador de contenido"/>
          <p:cNvSpPr>
            <a:spLocks noGrp="1"/>
          </p:cNvSpPr>
          <p:nvPr>
            <p:ph idx="1"/>
          </p:nvPr>
        </p:nvSpPr>
        <p:spPr/>
        <p:txBody>
          <a:bodyPr>
            <a:normAutofit fontScale="77500" lnSpcReduction="20000"/>
          </a:bodyPr>
          <a:lstStyle/>
          <a:p>
            <a:endParaRPr lang="es-MX" sz="2800" b="1" dirty="0" smtClean="0">
              <a:solidFill>
                <a:srgbClr val="FF0000"/>
              </a:solidFill>
            </a:endParaRPr>
          </a:p>
          <a:p>
            <a:endParaRPr lang="es-MX" sz="2800" b="1" dirty="0" smtClean="0">
              <a:solidFill>
                <a:srgbClr val="FF0000"/>
              </a:solidFill>
            </a:endParaRPr>
          </a:p>
          <a:p>
            <a:r>
              <a:rPr lang="es-MX" sz="2800" b="1" dirty="0" smtClean="0">
                <a:solidFill>
                  <a:srgbClr val="FF0000"/>
                </a:solidFill>
              </a:rPr>
              <a:t>Total </a:t>
            </a:r>
            <a:r>
              <a:rPr lang="es-MX" sz="2800" b="1" dirty="0">
                <a:solidFill>
                  <a:srgbClr val="FF0000"/>
                </a:solidFill>
              </a:rPr>
              <a:t>de </a:t>
            </a:r>
            <a:r>
              <a:rPr lang="es-MX" sz="2800" b="1" dirty="0" smtClean="0">
                <a:solidFill>
                  <a:srgbClr val="FF0000"/>
                </a:solidFill>
              </a:rPr>
              <a:t>países registrados</a:t>
            </a:r>
            <a:r>
              <a:rPr lang="es-MX" sz="2800" b="1" dirty="0">
                <a:solidFill>
                  <a:srgbClr val="FF0000"/>
                </a:solidFill>
              </a:rPr>
              <a:t>	</a:t>
            </a:r>
            <a:r>
              <a:rPr lang="es-MX" sz="2800" b="1" dirty="0" smtClean="0">
                <a:solidFill>
                  <a:srgbClr val="FF0000"/>
                </a:solidFill>
              </a:rPr>
              <a:t>	120 </a:t>
            </a:r>
          </a:p>
          <a:p>
            <a:pPr indent="0">
              <a:buNone/>
            </a:pPr>
            <a:r>
              <a:rPr lang="es-MX" sz="2800" b="1" dirty="0" smtClean="0">
                <a:solidFill>
                  <a:srgbClr val="FF0000"/>
                </a:solidFill>
              </a:rPr>
              <a:t>	de </a:t>
            </a:r>
            <a:r>
              <a:rPr lang="es-MX" sz="2800" b="1" dirty="0">
                <a:solidFill>
                  <a:srgbClr val="FF0000"/>
                </a:solidFill>
              </a:rPr>
              <a:t>los </a:t>
            </a:r>
            <a:r>
              <a:rPr lang="es-MX" sz="2800" b="1" dirty="0" smtClean="0">
                <a:solidFill>
                  <a:srgbClr val="FF0000"/>
                </a:solidFill>
              </a:rPr>
              <a:t>				195 </a:t>
            </a:r>
          </a:p>
          <a:p>
            <a:pPr indent="0">
              <a:buNone/>
            </a:pPr>
            <a:r>
              <a:rPr lang="es-MX" sz="2800" b="1" dirty="0" smtClean="0">
                <a:solidFill>
                  <a:srgbClr val="FF0000"/>
                </a:solidFill>
              </a:rPr>
              <a:t>   que existen en el mundo</a:t>
            </a:r>
          </a:p>
          <a:p>
            <a:r>
              <a:rPr lang="es-MX" sz="2800" b="1" dirty="0" smtClean="0">
                <a:solidFill>
                  <a:srgbClr val="FF0000"/>
                </a:solidFill>
              </a:rPr>
              <a:t>Con un total </a:t>
            </a:r>
            <a:r>
              <a:rPr lang="es-MX" sz="2800" b="1" dirty="0">
                <a:solidFill>
                  <a:srgbClr val="FF0000"/>
                </a:solidFill>
              </a:rPr>
              <a:t>de iglesias </a:t>
            </a:r>
            <a:r>
              <a:rPr lang="es-MX" sz="2800" b="1" dirty="0" smtClean="0">
                <a:solidFill>
                  <a:srgbClr val="FF0000"/>
                </a:solidFill>
              </a:rPr>
              <a:t>de		135</a:t>
            </a:r>
            <a:endParaRPr lang="es-MX" sz="2800" b="1" dirty="0">
              <a:solidFill>
                <a:srgbClr val="FF0000"/>
              </a:solidFill>
            </a:endParaRPr>
          </a:p>
          <a:p>
            <a:endParaRPr lang="es-MX" sz="2800" dirty="0" smtClean="0"/>
          </a:p>
          <a:p>
            <a:endParaRPr lang="es-MX" dirty="0"/>
          </a:p>
        </p:txBody>
      </p:sp>
      <p:pic>
        <p:nvPicPr>
          <p:cNvPr id="1026" name="Picture 2" descr="C:\Users\usuario\Documents\EEMEX\fotosEEM\logos immar\conc mund metodis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651" y="2348880"/>
            <a:ext cx="1944216" cy="100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45337"/>
      </p:ext>
    </p:extLst>
  </p:cSld>
  <p:clrMapOvr>
    <a:masterClrMapping/>
  </p:clrMapOvr>
  <mc:AlternateContent xmlns:mc="http://schemas.openxmlformats.org/markup-compatibility/2006" xmlns:p14="http://schemas.microsoft.com/office/powerpoint/2010/main">
    <mc:Choice Requires="p14">
      <p:transition p14:dur="10" advClick="0">
        <p:pull/>
      </p:transition>
    </mc:Choice>
    <mc:Fallback xmlns="">
      <p:transition advClick="0">
        <p:pull/>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1367</TotalTime>
  <Words>3230</Words>
  <Application>Microsoft Office PowerPoint</Application>
  <PresentationFormat>Presentación en pantalla (4:3)</PresentationFormat>
  <Paragraphs>330</Paragraphs>
  <Slides>61</Slides>
  <Notes>61</Notes>
  <HiddenSlides>1</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Alta costura</vt:lpstr>
      <vt:lpstr>               EL METODISMO  EN EL MUNDO</vt:lpstr>
      <vt:lpstr>Presentación de PowerPoint</vt:lpstr>
      <vt:lpstr>Fundadores       Juan wesley                carlos wesley</vt:lpstr>
      <vt:lpstr>Inglaterra, siglo xviii</vt:lpstr>
      <vt:lpstr>“Metodista”</vt:lpstr>
      <vt:lpstr>Características del metodismo</vt:lpstr>
      <vt:lpstr>Primera estadística</vt:lpstr>
      <vt:lpstr>Población metodista en el mundo</vt:lpstr>
      <vt:lpstr>Concilio mundial metodista (cmm) </vt:lpstr>
      <vt:lpstr>notas</vt:lpstr>
      <vt:lpstr>Iglesias multitudinarias</vt:lpstr>
      <vt:lpstr>africa</vt:lpstr>
      <vt:lpstr>Zambia, áfrica</vt:lpstr>
      <vt:lpstr>América del norte</vt:lpstr>
      <vt:lpstr>asia</vt:lpstr>
      <vt:lpstr>Pacífico y sudamérica</vt:lpstr>
      <vt:lpstr>Reino de tonga</vt:lpstr>
      <vt:lpstr>OTRAS IGLESIAS METODISTAS  NO AFILIADAS AL CMM</vt:lpstr>
      <vt:lpstr>fiji</vt:lpstr>
      <vt:lpstr>El metodismo por  zonas</vt:lpstr>
      <vt:lpstr>De este ultimo 10%</vt:lpstr>
      <vt:lpstr>Himnología metodista</vt:lpstr>
      <vt:lpstr>       Aportación:        una fe que canta</vt:lpstr>
      <vt:lpstr>La himnologia metodista</vt:lpstr>
      <vt:lpstr>Aportación: conciencia social</vt:lpstr>
      <vt:lpstr>Revolución mexicana</vt:lpstr>
      <vt:lpstr>Aportación: impulso a la educación</vt:lpstr>
      <vt:lpstr>   </vt:lpstr>
      <vt:lpstr>Primera escuela metodista</vt:lpstr>
      <vt:lpstr>Actual edificio donde estuvo la  primera  escuela  metodista</vt:lpstr>
      <vt:lpstr>aportación: la educación</vt:lpstr>
      <vt:lpstr>Presentación de PowerPoint</vt:lpstr>
      <vt:lpstr>Fines y objetivos</vt:lpstr>
      <vt:lpstr>Presentación de PowerPoint</vt:lpstr>
      <vt:lpstr> </vt:lpstr>
      <vt:lpstr>Presentación de PowerPoint</vt:lpstr>
      <vt:lpstr>Colegios metodistas para gente de color</vt:lpstr>
      <vt:lpstr>               Un viejo anhelo                              educativo</vt:lpstr>
      <vt:lpstr>ASPECTO MÉDICO Y PARTICIPACION DE LA MUJER</vt:lpstr>
      <vt:lpstr>Presentación de PowerPoint</vt:lpstr>
      <vt:lpstr>     Aspecto médico</vt:lpstr>
      <vt:lpstr>        EL ROL DE LA MUJER</vt:lpstr>
      <vt:lpstr>Ejército de salvación</vt:lpstr>
      <vt:lpstr>El ejército de salvación</vt:lpstr>
      <vt:lpstr>PUBLICACIONES METODISTAS</vt:lpstr>
      <vt:lpstr>Presentación de PowerPoint</vt:lpstr>
      <vt:lpstr>Algunas publicaciones</vt:lpstr>
      <vt:lpstr>Aportación: apoyo a la difusión de la biblia</vt:lpstr>
      <vt:lpstr>       Ministerio laico</vt:lpstr>
      <vt:lpstr>“El mundo es mi parroquia”</vt:lpstr>
      <vt:lpstr>             Visión amplia del Mundo</vt:lpstr>
      <vt:lpstr>   Algunos personajes metodistas contemporáneos  </vt:lpstr>
      <vt:lpstr>Anna Jarvis</vt:lpstr>
      <vt:lpstr>Nelson mandela</vt:lpstr>
      <vt:lpstr>Premio Mundial Metodista de la Paz, 2000  El Consejo Metodista Mundial en ceremonia, el 21 de septiembre, en la Catedral Metodista en Ciudad del Cabo; y con un impacto significativo en la política evangélica e internacional, con la participación de Sudáfrica, fue entregado a su ex presidente, el Dr. Nelson Mandela, el  Premio Mundial Metodista de la Paz, 2000"             Después de la ceremonia de premiación, Mandela dijo: "hemos recibido muchos premios incluyendo el Premio Nobel de la Paz, pero esto es muy especial para mí, es el premio otorgado por mi  Iglesia Metodista" </vt:lpstr>
      <vt:lpstr>Boris Trajkovski</vt:lpstr>
      <vt:lpstr>Kofi annan </vt:lpstr>
      <vt:lpstr>Casimira Rodríguez Romero</vt:lpstr>
      <vt:lpstr>Rosalind Colwill </vt:lpstr>
      <vt:lpstr>        Palabra final</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METODISMO  EN EL MUNDO</dc:title>
  <dc:creator>usuario</dc:creator>
  <cp:lastModifiedBy>usuario</cp:lastModifiedBy>
  <cp:revision>159</cp:revision>
  <dcterms:created xsi:type="dcterms:W3CDTF">2012-02-01T20:07:21Z</dcterms:created>
  <dcterms:modified xsi:type="dcterms:W3CDTF">2012-05-03T23:51:44Z</dcterms:modified>
</cp:coreProperties>
</file>